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6"/>
  </p:notesMasterIdLst>
  <p:handoutMasterIdLst>
    <p:handoutMasterId r:id="rId37"/>
  </p:handoutMasterIdLst>
  <p:sldIdLst>
    <p:sldId id="258" r:id="rId5"/>
    <p:sldId id="257" r:id="rId6"/>
    <p:sldId id="259" r:id="rId7"/>
    <p:sldId id="260" r:id="rId8"/>
    <p:sldId id="261" r:id="rId9"/>
    <p:sldId id="286" r:id="rId10"/>
    <p:sldId id="288" r:id="rId11"/>
    <p:sldId id="287" r:id="rId12"/>
    <p:sldId id="264" r:id="rId13"/>
    <p:sldId id="289" r:id="rId14"/>
    <p:sldId id="274" r:id="rId15"/>
    <p:sldId id="285" r:id="rId16"/>
    <p:sldId id="265" r:id="rId17"/>
    <p:sldId id="267" r:id="rId18"/>
    <p:sldId id="277" r:id="rId19"/>
    <p:sldId id="272" r:id="rId20"/>
    <p:sldId id="270" r:id="rId21"/>
    <p:sldId id="278" r:id="rId22"/>
    <p:sldId id="280" r:id="rId23"/>
    <p:sldId id="266" r:id="rId24"/>
    <p:sldId id="279" r:id="rId25"/>
    <p:sldId id="271" r:id="rId26"/>
    <p:sldId id="273" r:id="rId27"/>
    <p:sldId id="275" r:id="rId28"/>
    <p:sldId id="276" r:id="rId29"/>
    <p:sldId id="269" r:id="rId30"/>
    <p:sldId id="268" r:id="rId31"/>
    <p:sldId id="281" r:id="rId32"/>
    <p:sldId id="282" r:id="rId33"/>
    <p:sldId id="284" r:id="rId34"/>
    <p:sldId id="290"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97" d="100"/>
          <a:sy n="97" d="100"/>
        </p:scale>
        <p:origin x="78" y="186"/>
      </p:cViewPr>
      <p:guideLst/>
    </p:cSldViewPr>
  </p:slideViewPr>
  <p:notesTextViewPr>
    <p:cViewPr>
      <p:scale>
        <a:sx n="1" d="1"/>
        <a:sy n="1" d="1"/>
      </p:scale>
      <p:origin x="0" y="0"/>
    </p:cViewPr>
  </p:notesTextViewPr>
  <p:notesViewPr>
    <p:cSldViewPr snapToGrid="0">
      <p:cViewPr varScale="1">
        <p:scale>
          <a:sx n="60" d="100"/>
          <a:sy n="60" d="100"/>
        </p:scale>
        <p:origin x="3187" y="4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3085546-7C7C-4B3E-ABEB-2669F1A65FB2}" type="doc">
      <dgm:prSet loTypeId="urn:microsoft.com/office/officeart/2017/3/layout/DropPinTimeline" loCatId="process" qsTypeId="urn:microsoft.com/office/officeart/2005/8/quickstyle/simple1" qsCatId="simple" csTypeId="urn:microsoft.com/office/officeart/2005/8/colors/accent1_2" csCatId="accent1" phldr="1"/>
      <dgm:spPr/>
      <dgm:t>
        <a:bodyPr/>
        <a:lstStyle/>
        <a:p>
          <a:endParaRPr lang="en-US"/>
        </a:p>
      </dgm:t>
    </dgm:pt>
    <dgm:pt modelId="{9DCEA5FC-4640-45AF-B712-7A4FD94AEF0D}">
      <dgm:prSet phldrT="[Text]" custT="1"/>
      <dgm:spPr/>
      <dgm:t>
        <a:bodyPr/>
        <a:lstStyle/>
        <a:p>
          <a:pPr>
            <a:defRPr b="1"/>
          </a:pPr>
          <a:r>
            <a:rPr lang="en-US" sz="1600" b="1" dirty="0">
              <a:solidFill>
                <a:schemeClr val="tx1"/>
              </a:solidFill>
            </a:rPr>
            <a:t>1830</a:t>
          </a:r>
          <a:endParaRPr lang="en-US" sz="1100" dirty="0">
            <a:solidFill>
              <a:schemeClr val="tx1"/>
            </a:solidFill>
          </a:endParaRPr>
        </a:p>
      </dgm:t>
    </dgm:pt>
    <dgm:pt modelId="{929A5FD9-0612-4B79-9B59-C3C36D34A069}" type="parTrans" cxnId="{DBD99269-D7F7-4B47-B17B-A5AE402751D9}">
      <dgm:prSet/>
      <dgm:spPr/>
      <dgm:t>
        <a:bodyPr/>
        <a:lstStyle/>
        <a:p>
          <a:endParaRPr lang="en-US"/>
        </a:p>
      </dgm:t>
    </dgm:pt>
    <dgm:pt modelId="{0A99745B-BB5C-49B3-A782-8DB57641F6C9}" type="sibTrans" cxnId="{DBD99269-D7F7-4B47-B17B-A5AE402751D9}">
      <dgm:prSet/>
      <dgm:spPr/>
      <dgm:t>
        <a:bodyPr/>
        <a:lstStyle/>
        <a:p>
          <a:endParaRPr lang="en-US"/>
        </a:p>
      </dgm:t>
    </dgm:pt>
    <dgm:pt modelId="{831701CF-77C7-46C0-A913-8CC39517BAB8}">
      <dgm:prSet phldrT="[Text]"/>
      <dgm:spPr/>
      <dgm:t>
        <a:bodyPr/>
        <a:lstStyle/>
        <a:p>
          <a:r>
            <a:rPr lang="en-US" dirty="0">
              <a:solidFill>
                <a:schemeClr val="tx1"/>
              </a:solidFill>
            </a:rPr>
            <a:t>Josiah Abigail Patterson (JAP) Campbell</a:t>
          </a:r>
        </a:p>
        <a:p>
          <a:r>
            <a:rPr lang="en-US" dirty="0">
              <a:solidFill>
                <a:schemeClr val="tx1"/>
              </a:solidFill>
            </a:rPr>
            <a:t>Born, Camden, Abbeville District, SC</a:t>
          </a:r>
        </a:p>
      </dgm:t>
    </dgm:pt>
    <dgm:pt modelId="{13FBC60D-3EA6-4496-BA97-C1AE8C7F8961}" type="parTrans" cxnId="{39A11E5C-7A57-4117-A6DF-36000C29509C}">
      <dgm:prSet/>
      <dgm:spPr/>
      <dgm:t>
        <a:bodyPr/>
        <a:lstStyle/>
        <a:p>
          <a:endParaRPr lang="en-US"/>
        </a:p>
      </dgm:t>
    </dgm:pt>
    <dgm:pt modelId="{75156CDF-E17B-4DAD-AE37-EA44D7F37090}" type="sibTrans" cxnId="{39A11E5C-7A57-4117-A6DF-36000C29509C}">
      <dgm:prSet/>
      <dgm:spPr/>
      <dgm:t>
        <a:bodyPr/>
        <a:lstStyle/>
        <a:p>
          <a:endParaRPr lang="en-US"/>
        </a:p>
      </dgm:t>
    </dgm:pt>
    <dgm:pt modelId="{096A9AF0-0DAE-4EB3-B448-4501DA034F4A}">
      <dgm:prSet phldrT="[Text]" custT="1"/>
      <dgm:spPr/>
      <dgm:t>
        <a:bodyPr/>
        <a:lstStyle/>
        <a:p>
          <a:pPr>
            <a:defRPr b="1"/>
          </a:pPr>
          <a:r>
            <a:rPr lang="en-US" sz="1600" b="1" dirty="0">
              <a:solidFill>
                <a:schemeClr val="tx1"/>
              </a:solidFill>
            </a:rPr>
            <a:t>1850 marries</a:t>
          </a:r>
          <a:endParaRPr lang="en-US" sz="1100" dirty="0">
            <a:solidFill>
              <a:schemeClr val="tx1"/>
            </a:solidFill>
          </a:endParaRPr>
        </a:p>
      </dgm:t>
    </dgm:pt>
    <dgm:pt modelId="{8CE6ABD6-768E-42C8-9029-C3B5F278B21C}" type="parTrans" cxnId="{CA0753BD-DB60-4D68-8486-5B376B839B26}">
      <dgm:prSet/>
      <dgm:spPr/>
      <dgm:t>
        <a:bodyPr/>
        <a:lstStyle/>
        <a:p>
          <a:endParaRPr lang="en-US"/>
        </a:p>
      </dgm:t>
    </dgm:pt>
    <dgm:pt modelId="{6B0D7DA9-E6ED-4137-9716-F48BF62327A8}" type="sibTrans" cxnId="{CA0753BD-DB60-4D68-8486-5B376B839B26}">
      <dgm:prSet/>
      <dgm:spPr/>
      <dgm:t>
        <a:bodyPr/>
        <a:lstStyle/>
        <a:p>
          <a:endParaRPr lang="en-US"/>
        </a:p>
      </dgm:t>
    </dgm:pt>
    <dgm:pt modelId="{CA6B1BA0-B2FC-48AD-8EDA-F4AAA4AF2782}">
      <dgm:prSet custT="1"/>
      <dgm:spPr/>
      <dgm:t>
        <a:bodyPr/>
        <a:lstStyle/>
        <a:p>
          <a:pPr>
            <a:defRPr b="1"/>
          </a:pPr>
          <a:r>
            <a:rPr lang="en-US" sz="1600" b="1" dirty="0">
              <a:solidFill>
                <a:schemeClr val="tx1"/>
              </a:solidFill>
            </a:rPr>
            <a:t>1851 MS Law maker</a:t>
          </a:r>
          <a:endParaRPr lang="en-US" sz="1100" dirty="0">
            <a:solidFill>
              <a:schemeClr val="tx1"/>
            </a:solidFill>
          </a:endParaRPr>
        </a:p>
      </dgm:t>
    </dgm:pt>
    <dgm:pt modelId="{D7D3AA07-BCB9-4212-A556-E90870FB1413}" type="parTrans" cxnId="{CD6B6EE8-3813-4EF1-BFEC-C005A3326D63}">
      <dgm:prSet/>
      <dgm:spPr/>
      <dgm:t>
        <a:bodyPr/>
        <a:lstStyle/>
        <a:p>
          <a:endParaRPr lang="en-US"/>
        </a:p>
      </dgm:t>
    </dgm:pt>
    <dgm:pt modelId="{39FB540D-D808-4040-9A37-0AC474C0212F}" type="sibTrans" cxnId="{CD6B6EE8-3813-4EF1-BFEC-C005A3326D63}">
      <dgm:prSet/>
      <dgm:spPr/>
      <dgm:t>
        <a:bodyPr/>
        <a:lstStyle/>
        <a:p>
          <a:endParaRPr lang="en-US"/>
        </a:p>
      </dgm:t>
    </dgm:pt>
    <dgm:pt modelId="{92921081-529B-4D1C-83A4-C416BB4C5224}">
      <dgm:prSet/>
      <dgm:spPr/>
      <dgm:t>
        <a:bodyPr/>
        <a:lstStyle/>
        <a:p>
          <a:r>
            <a:rPr lang="en-US" dirty="0">
              <a:solidFill>
                <a:schemeClr val="tx1"/>
              </a:solidFill>
            </a:rPr>
            <a:t>Marries Eugenia Elizabeth Nash in 1850</a:t>
          </a:r>
        </a:p>
        <a:p>
          <a:r>
            <a:rPr lang="en-US" dirty="0">
              <a:solidFill>
                <a:schemeClr val="tx1"/>
              </a:solidFill>
            </a:rPr>
            <a:t>Daughter of William Whitfield Nash 1802-1871, Founder, </a:t>
          </a:r>
          <a:r>
            <a:rPr lang="en-US" b="1" dirty="0">
              <a:solidFill>
                <a:schemeClr val="tx1"/>
              </a:solidFill>
            </a:rPr>
            <a:t>1</a:t>
          </a:r>
          <a:r>
            <a:rPr lang="en-US" b="1" baseline="30000" dirty="0">
              <a:solidFill>
                <a:schemeClr val="tx1"/>
              </a:solidFill>
            </a:rPr>
            <a:t>st</a:t>
          </a:r>
          <a:r>
            <a:rPr lang="en-US" b="1" dirty="0">
              <a:solidFill>
                <a:schemeClr val="tx1"/>
              </a:solidFill>
            </a:rPr>
            <a:t> Baptist Church of Kosciusko</a:t>
          </a:r>
        </a:p>
      </dgm:t>
    </dgm:pt>
    <dgm:pt modelId="{5AD2C2F8-A1D7-469B-93D8-B578BEFE51F8}" type="parTrans" cxnId="{B05C4C7C-FEB8-4825-98A0-C38D3021918A}">
      <dgm:prSet/>
      <dgm:spPr/>
      <dgm:t>
        <a:bodyPr/>
        <a:lstStyle/>
        <a:p>
          <a:endParaRPr lang="en-US"/>
        </a:p>
      </dgm:t>
    </dgm:pt>
    <dgm:pt modelId="{ECC13403-1F53-4ED4-AE4F-334EEC7C8710}" type="sibTrans" cxnId="{B05C4C7C-FEB8-4825-98A0-C38D3021918A}">
      <dgm:prSet/>
      <dgm:spPr/>
      <dgm:t>
        <a:bodyPr/>
        <a:lstStyle/>
        <a:p>
          <a:endParaRPr lang="en-US"/>
        </a:p>
      </dgm:t>
    </dgm:pt>
    <dgm:pt modelId="{3CB04A44-4013-4CA7-90FD-29AFC3C15E37}">
      <dgm:prSet/>
      <dgm:spPr/>
      <dgm:t>
        <a:bodyPr/>
        <a:lstStyle/>
        <a:p>
          <a:r>
            <a:rPr lang="en-US" dirty="0">
              <a:solidFill>
                <a:schemeClr val="tx1"/>
              </a:solidFill>
            </a:rPr>
            <a:t>State Legislature at age 21</a:t>
          </a:r>
        </a:p>
      </dgm:t>
    </dgm:pt>
    <dgm:pt modelId="{ECEE936A-E3CC-4209-BECC-1CD0C85A2B72}" type="parTrans" cxnId="{24A8F052-3377-4BA4-8C62-CCF5039C85D7}">
      <dgm:prSet/>
      <dgm:spPr/>
      <dgm:t>
        <a:bodyPr/>
        <a:lstStyle/>
        <a:p>
          <a:endParaRPr lang="en-US"/>
        </a:p>
      </dgm:t>
    </dgm:pt>
    <dgm:pt modelId="{D7A8F7A0-47A3-4464-B3B7-E0806DF46627}" type="sibTrans" cxnId="{24A8F052-3377-4BA4-8C62-CCF5039C85D7}">
      <dgm:prSet/>
      <dgm:spPr/>
      <dgm:t>
        <a:bodyPr/>
        <a:lstStyle/>
        <a:p>
          <a:endParaRPr lang="en-US"/>
        </a:p>
      </dgm:t>
    </dgm:pt>
    <dgm:pt modelId="{212ADAAB-D5CB-4BBC-8DAF-7340FD334994}">
      <dgm:prSet custT="1"/>
      <dgm:spPr/>
      <dgm:t>
        <a:bodyPr/>
        <a:lstStyle/>
        <a:p>
          <a:pPr>
            <a:defRPr b="1"/>
          </a:pPr>
          <a:r>
            <a:rPr lang="en-US" sz="1600" b="1" dirty="0">
              <a:solidFill>
                <a:schemeClr val="tx1"/>
              </a:solidFill>
            </a:rPr>
            <a:t>Family moves to MS</a:t>
          </a:r>
          <a:endParaRPr lang="en-US" sz="1100" dirty="0">
            <a:solidFill>
              <a:schemeClr val="tx1"/>
            </a:solidFill>
          </a:endParaRPr>
        </a:p>
      </dgm:t>
    </dgm:pt>
    <dgm:pt modelId="{45F6D312-A686-491E-95E3-EFB9640CC472}" type="parTrans" cxnId="{C8C7266C-2A0C-476A-85B3-F12BE2521F4C}">
      <dgm:prSet/>
      <dgm:spPr/>
      <dgm:t>
        <a:bodyPr/>
        <a:lstStyle/>
        <a:p>
          <a:endParaRPr lang="en-US"/>
        </a:p>
      </dgm:t>
    </dgm:pt>
    <dgm:pt modelId="{AB2787E4-2A8B-428D-A4AE-2B14DCFFC4E7}" type="sibTrans" cxnId="{C8C7266C-2A0C-476A-85B3-F12BE2521F4C}">
      <dgm:prSet/>
      <dgm:spPr/>
      <dgm:t>
        <a:bodyPr/>
        <a:lstStyle/>
        <a:p>
          <a:endParaRPr lang="en-US"/>
        </a:p>
      </dgm:t>
    </dgm:pt>
    <dgm:pt modelId="{2AEE5C11-34AE-4EB7-8907-9BED418EA471}">
      <dgm:prSet/>
      <dgm:spPr/>
      <dgm:t>
        <a:bodyPr/>
        <a:lstStyle/>
        <a:p>
          <a:r>
            <a:rPr lang="en-US" dirty="0">
              <a:solidFill>
                <a:schemeClr val="tx1"/>
              </a:solidFill>
            </a:rPr>
            <a:t>becomes lawyer - age 17  Kosciusko, Attala County, Mississippi</a:t>
          </a:r>
        </a:p>
      </dgm:t>
    </dgm:pt>
    <dgm:pt modelId="{2E14AD1F-C7EA-45AE-ADC0-0EE92A6516CB}" type="parTrans" cxnId="{DD687B5C-28C8-4088-99B8-D375C5FDAE4A}">
      <dgm:prSet/>
      <dgm:spPr/>
      <dgm:t>
        <a:bodyPr/>
        <a:lstStyle/>
        <a:p>
          <a:endParaRPr lang="en-US"/>
        </a:p>
      </dgm:t>
    </dgm:pt>
    <dgm:pt modelId="{F36FDDA0-6B91-47CB-8114-B6F076E55FC8}" type="sibTrans" cxnId="{DD687B5C-28C8-4088-99B8-D375C5FDAE4A}">
      <dgm:prSet/>
      <dgm:spPr/>
      <dgm:t>
        <a:bodyPr/>
        <a:lstStyle/>
        <a:p>
          <a:endParaRPr lang="en-US"/>
        </a:p>
      </dgm:t>
    </dgm:pt>
    <dgm:pt modelId="{A2560FD2-F12F-4A06-A96F-B86674952111}">
      <dgm:prSet custT="1"/>
      <dgm:spPr/>
      <dgm:t>
        <a:bodyPr/>
        <a:lstStyle/>
        <a:p>
          <a:pPr>
            <a:defRPr b="1"/>
          </a:pPr>
          <a:r>
            <a:rPr lang="en-US" sz="1800" b="1" i="0" dirty="0">
              <a:solidFill>
                <a:schemeClr val="tx1"/>
              </a:solidFill>
            </a:rPr>
            <a:t>1860 Speaker of the House</a:t>
          </a:r>
        </a:p>
        <a:p>
          <a:pPr>
            <a:defRPr b="1"/>
          </a:pPr>
          <a:r>
            <a:rPr lang="en-US" sz="1800" b="1" i="0" dirty="0">
              <a:solidFill>
                <a:schemeClr val="tx1"/>
              </a:solidFill>
            </a:rPr>
            <a:t>Owned </a:t>
          </a:r>
        </a:p>
        <a:p>
          <a:pPr>
            <a:defRPr b="1"/>
          </a:pPr>
          <a:r>
            <a:rPr lang="en-US" sz="1800" b="1" i="0" dirty="0">
              <a:solidFill>
                <a:schemeClr val="tx1"/>
              </a:solidFill>
            </a:rPr>
            <a:t>              </a:t>
          </a:r>
          <a:r>
            <a:rPr lang="en-US" sz="2400" b="1" i="0" dirty="0">
              <a:solidFill>
                <a:srgbClr val="00B050"/>
              </a:solidFill>
            </a:rPr>
            <a:t>9-11 slaves</a:t>
          </a:r>
        </a:p>
      </dgm:t>
    </dgm:pt>
    <dgm:pt modelId="{96173659-138A-4A00-AE0B-9063EA9393A6}" type="parTrans" cxnId="{F9D8B584-9399-4A2B-8ADC-F71293A4822C}">
      <dgm:prSet/>
      <dgm:spPr/>
      <dgm:t>
        <a:bodyPr/>
        <a:lstStyle/>
        <a:p>
          <a:endParaRPr lang="en-US"/>
        </a:p>
      </dgm:t>
    </dgm:pt>
    <dgm:pt modelId="{D3C3BC3F-2256-4FBC-AFA5-0D035E3EACD7}" type="sibTrans" cxnId="{F9D8B584-9399-4A2B-8ADC-F71293A4822C}">
      <dgm:prSet/>
      <dgm:spPr/>
      <dgm:t>
        <a:bodyPr/>
        <a:lstStyle/>
        <a:p>
          <a:endParaRPr lang="en-US"/>
        </a:p>
      </dgm:t>
    </dgm:pt>
    <dgm:pt modelId="{683CC5F6-E9B5-49F2-909E-A68D38896308}">
      <dgm:prSet/>
      <dgm:spPr/>
      <dgm:t>
        <a:bodyPr/>
        <a:lstStyle/>
        <a:p>
          <a:pPr>
            <a:defRPr b="1"/>
          </a:pPr>
          <a:r>
            <a:rPr lang="en-US" b="1" i="0" dirty="0">
              <a:solidFill>
                <a:schemeClr val="tx1"/>
              </a:solidFill>
            </a:rPr>
            <a:t>1845</a:t>
          </a:r>
        </a:p>
      </dgm:t>
    </dgm:pt>
    <dgm:pt modelId="{4C61DDEE-8BBF-4CBF-B066-7E60B6DF0A11}" type="sibTrans" cxnId="{59786CF9-070F-4821-A4E9-D33DB930D8D2}">
      <dgm:prSet/>
      <dgm:spPr/>
      <dgm:t>
        <a:bodyPr/>
        <a:lstStyle/>
        <a:p>
          <a:endParaRPr lang="en-US"/>
        </a:p>
      </dgm:t>
    </dgm:pt>
    <dgm:pt modelId="{15BFC747-B881-4328-BFBE-9BC128388CC6}" type="parTrans" cxnId="{59786CF9-070F-4821-A4E9-D33DB930D8D2}">
      <dgm:prSet/>
      <dgm:spPr/>
      <dgm:t>
        <a:bodyPr/>
        <a:lstStyle/>
        <a:p>
          <a:endParaRPr lang="en-US"/>
        </a:p>
      </dgm:t>
    </dgm:pt>
    <dgm:pt modelId="{4EA069F3-397F-40D5-94A6-32C3E355C277}">
      <dgm:prSet custT="1"/>
      <dgm:spPr/>
      <dgm:t>
        <a:bodyPr anchor="t"/>
        <a:lstStyle/>
        <a:p>
          <a:r>
            <a:rPr lang="en-US" sz="1400" b="0" i="0" dirty="0">
              <a:solidFill>
                <a:schemeClr val="tx1"/>
              </a:solidFill>
            </a:rPr>
            <a:t>graduates - age 15  </a:t>
          </a:r>
        </a:p>
        <a:p>
          <a:r>
            <a:rPr lang="en-US" sz="1800" b="1" i="0" u="sng" dirty="0">
              <a:solidFill>
                <a:schemeClr val="tx1"/>
              </a:solidFill>
            </a:rPr>
            <a:t>Davidson College</a:t>
          </a:r>
        </a:p>
        <a:p>
          <a:r>
            <a:rPr lang="en-US" sz="1400" b="0" i="0" dirty="0">
              <a:solidFill>
                <a:schemeClr val="tx1"/>
              </a:solidFill>
            </a:rPr>
            <a:t>School est. 1837</a:t>
          </a:r>
        </a:p>
      </dgm:t>
    </dgm:pt>
    <dgm:pt modelId="{2F99115B-608E-4E08-A503-B74879A76D07}" type="parTrans" cxnId="{BC5A70C8-9D97-4922-BCDB-6316D191C527}">
      <dgm:prSet/>
      <dgm:spPr/>
      <dgm:t>
        <a:bodyPr/>
        <a:lstStyle/>
        <a:p>
          <a:endParaRPr lang="en-US"/>
        </a:p>
      </dgm:t>
    </dgm:pt>
    <dgm:pt modelId="{E94D5EF7-F47C-476C-A5FE-1C35261B578A}" type="sibTrans" cxnId="{BC5A70C8-9D97-4922-BCDB-6316D191C527}">
      <dgm:prSet/>
      <dgm:spPr/>
      <dgm:t>
        <a:bodyPr/>
        <a:lstStyle/>
        <a:p>
          <a:endParaRPr lang="en-US"/>
        </a:p>
      </dgm:t>
    </dgm:pt>
    <dgm:pt modelId="{1E529C6E-C939-479A-A075-9E9B02837B50}">
      <dgm:prSet/>
      <dgm:spPr/>
      <dgm:t>
        <a:bodyPr anchor="b"/>
        <a:lstStyle/>
        <a:p>
          <a:r>
            <a:rPr lang="en-US" b="0" i="0" dirty="0">
              <a:solidFill>
                <a:schemeClr val="tx1"/>
              </a:solidFill>
            </a:rPr>
            <a:t>Mississippi Legislature</a:t>
          </a:r>
        </a:p>
      </dgm:t>
    </dgm:pt>
    <dgm:pt modelId="{46B3C017-F97A-4640-992A-33AEE06B2EFC}" type="parTrans" cxnId="{99746BB5-7122-43B8-8680-CF610F03585C}">
      <dgm:prSet/>
      <dgm:spPr/>
      <dgm:t>
        <a:bodyPr/>
        <a:lstStyle/>
        <a:p>
          <a:endParaRPr lang="en-US"/>
        </a:p>
      </dgm:t>
    </dgm:pt>
    <dgm:pt modelId="{192E80CB-2667-481C-8244-6EC4AEED1BC2}" type="sibTrans" cxnId="{99746BB5-7122-43B8-8680-CF610F03585C}">
      <dgm:prSet/>
      <dgm:spPr/>
      <dgm:t>
        <a:bodyPr/>
        <a:lstStyle/>
        <a:p>
          <a:endParaRPr lang="en-US"/>
        </a:p>
      </dgm:t>
    </dgm:pt>
    <dgm:pt modelId="{7A5D3400-AF5B-4297-8592-4C1EDB9D0973}" type="pres">
      <dgm:prSet presAssocID="{63085546-7C7C-4B3E-ABEB-2669F1A65FB2}" presName="root" presStyleCnt="0">
        <dgm:presLayoutVars>
          <dgm:chMax/>
          <dgm:chPref/>
          <dgm:animLvl val="lvl"/>
        </dgm:presLayoutVars>
      </dgm:prSet>
      <dgm:spPr/>
    </dgm:pt>
    <dgm:pt modelId="{BD204284-1F7C-4D58-BC79-8C2DEE7E9FAF}" type="pres">
      <dgm:prSet presAssocID="{63085546-7C7C-4B3E-ABEB-2669F1A65FB2}" presName="divider" presStyleLbl="fgAcc1" presStyleIdx="0" presStyleCnt="7" custSzY="428624"/>
      <dgm:spPr>
        <a:prstGeom prst="homePlate">
          <a:avLst/>
        </a:prstGeom>
        <a:gradFill rotWithShape="0">
          <a:gsLst>
            <a:gs pos="0">
              <a:schemeClr val="bg1">
                <a:lumMod val="95000"/>
              </a:schemeClr>
            </a:gs>
            <a:gs pos="100000">
              <a:schemeClr val="bg1">
                <a:lumMod val="85000"/>
              </a:schemeClr>
            </a:gs>
          </a:gsLst>
          <a:lin ang="1200000" scaled="0"/>
        </a:gradFill>
        <a:ln w="12700" cap="flat" cmpd="sng" algn="ctr">
          <a:noFill/>
          <a:prstDash val="solid"/>
          <a:miter lim="800000"/>
          <a:tailEnd type="arrow" w="sm" len="sm"/>
        </a:ln>
        <a:effectLst/>
      </dgm:spPr>
    </dgm:pt>
    <dgm:pt modelId="{46A6B157-7198-41C4-9D25-C4F8885F1B6F}" type="pres">
      <dgm:prSet presAssocID="{63085546-7C7C-4B3E-ABEB-2669F1A65FB2}" presName="nodes" presStyleCnt="0">
        <dgm:presLayoutVars>
          <dgm:chMax/>
          <dgm:chPref/>
          <dgm:animLvl val="lvl"/>
        </dgm:presLayoutVars>
      </dgm:prSet>
      <dgm:spPr/>
    </dgm:pt>
    <dgm:pt modelId="{578E6A06-6F61-48BD-9F1A-48E731D6E26D}" type="pres">
      <dgm:prSet presAssocID="{9DCEA5FC-4640-45AF-B712-7A4FD94AEF0D}" presName="composite" presStyleCnt="0"/>
      <dgm:spPr/>
    </dgm:pt>
    <dgm:pt modelId="{9F727168-E825-43C1-AF50-41E115F59C0C}" type="pres">
      <dgm:prSet presAssocID="{9DCEA5FC-4640-45AF-B712-7A4FD94AEF0D}" presName="ConnectorPoint" presStyleLbl="lnNode1" presStyleIdx="0" presStyleCnt="6"/>
      <dgm:spPr>
        <a:solidFill>
          <a:schemeClr val="accent1"/>
        </a:solidFill>
        <a:ln w="6350" cap="flat" cmpd="sng" algn="ctr">
          <a:noFill/>
          <a:prstDash val="solid"/>
          <a:miter lim="800000"/>
        </a:ln>
        <a:effectLst/>
      </dgm:spPr>
    </dgm:pt>
    <dgm:pt modelId="{0C380CA5-521A-4949-A022-450DA9C217F5}" type="pres">
      <dgm:prSet presAssocID="{9DCEA5FC-4640-45AF-B712-7A4FD94AEF0D}" presName="DropPinPlaceHolder" presStyleCnt="0"/>
      <dgm:spPr/>
    </dgm:pt>
    <dgm:pt modelId="{19EF924A-339B-436A-9151-9C7B0B0377B9}" type="pres">
      <dgm:prSet presAssocID="{9DCEA5FC-4640-45AF-B712-7A4FD94AEF0D}" presName="DropPin" presStyleLbl="alignNode1" presStyleIdx="0" presStyleCnt="6"/>
      <dgm:spPr>
        <a:ln>
          <a:noFill/>
        </a:ln>
      </dgm:spPr>
    </dgm:pt>
    <dgm:pt modelId="{846B4BA4-33F0-43CE-A60E-B95E195AD5A9}" type="pres">
      <dgm:prSet presAssocID="{9DCEA5FC-4640-45AF-B712-7A4FD94AEF0D}" presName="Ellipse" presStyleLbl="fgAcc1" presStyleIdx="1" presStyleCnt="7"/>
      <dgm:spPr>
        <a:prstGeom prst="donut">
          <a:avLst/>
        </a:prstGeom>
        <a:solidFill>
          <a:schemeClr val="bg1"/>
        </a:solidFill>
        <a:ln w="12700" cap="flat" cmpd="sng" algn="ctr">
          <a:noFill/>
          <a:prstDash val="solid"/>
          <a:miter lim="800000"/>
        </a:ln>
        <a:effectLst/>
      </dgm:spPr>
    </dgm:pt>
    <dgm:pt modelId="{A782CF5D-A585-4990-846A-5EDBD19A9BDB}" type="pres">
      <dgm:prSet presAssocID="{9DCEA5FC-4640-45AF-B712-7A4FD94AEF0D}" presName="L2TextContainer" presStyleLbl="revTx" presStyleIdx="0" presStyleCnt="12">
        <dgm:presLayoutVars>
          <dgm:bulletEnabled val="1"/>
        </dgm:presLayoutVars>
      </dgm:prSet>
      <dgm:spPr/>
    </dgm:pt>
    <dgm:pt modelId="{85C50C56-6DC8-4C47-8DBC-4FD6B1554AA4}" type="pres">
      <dgm:prSet presAssocID="{9DCEA5FC-4640-45AF-B712-7A4FD94AEF0D}" presName="L1TextContainer" presStyleLbl="revTx" presStyleIdx="1" presStyleCnt="12">
        <dgm:presLayoutVars>
          <dgm:chMax val="1"/>
          <dgm:chPref val="1"/>
          <dgm:bulletEnabled val="1"/>
        </dgm:presLayoutVars>
      </dgm:prSet>
      <dgm:spPr/>
    </dgm:pt>
    <dgm:pt modelId="{4F322B1B-F357-4BCD-BF34-8A0D705A1CE7}" type="pres">
      <dgm:prSet presAssocID="{9DCEA5FC-4640-45AF-B712-7A4FD94AEF0D}" presName="ConnectLine" presStyleLbl="sibTrans1D1" presStyleIdx="0" presStyleCnt="6"/>
      <dgm:spPr>
        <a:noFill/>
        <a:ln w="3175" cap="flat" cmpd="sng" algn="ctr">
          <a:solidFill>
            <a:schemeClr val="bg1">
              <a:lumMod val="85000"/>
            </a:schemeClr>
          </a:solidFill>
          <a:prstDash val="solid"/>
          <a:miter lim="800000"/>
        </a:ln>
        <a:effectLst/>
      </dgm:spPr>
    </dgm:pt>
    <dgm:pt modelId="{9FF32B1E-94FD-475E-9959-8E0546070C5B}" type="pres">
      <dgm:prSet presAssocID="{9DCEA5FC-4640-45AF-B712-7A4FD94AEF0D}" presName="EmptyPlaceHolder" presStyleCnt="0"/>
      <dgm:spPr/>
    </dgm:pt>
    <dgm:pt modelId="{C9E000F5-B650-46EB-A3B0-FBA6593CE548}" type="pres">
      <dgm:prSet presAssocID="{0A99745B-BB5C-49B3-A782-8DB57641F6C9}" presName="spaceBetweenRectangles" presStyleCnt="0"/>
      <dgm:spPr/>
    </dgm:pt>
    <dgm:pt modelId="{64373A7D-C7A5-4C0C-9781-58743159539A}" type="pres">
      <dgm:prSet presAssocID="{096A9AF0-0DAE-4EB3-B448-4501DA034F4A}" presName="composite" presStyleCnt="0"/>
      <dgm:spPr/>
    </dgm:pt>
    <dgm:pt modelId="{B57996C3-16BE-4CEB-B9E2-6FFC42938F41}" type="pres">
      <dgm:prSet presAssocID="{096A9AF0-0DAE-4EB3-B448-4501DA034F4A}" presName="ConnectorPoint" presStyleLbl="lnNode1" presStyleIdx="1" presStyleCnt="6"/>
      <dgm:spPr>
        <a:solidFill>
          <a:schemeClr val="accent1">
            <a:hueOff val="0"/>
            <a:satOff val="0"/>
            <a:lumOff val="0"/>
            <a:alphaOff val="0"/>
          </a:schemeClr>
        </a:solidFill>
        <a:ln w="6350" cap="flat" cmpd="sng" algn="ctr">
          <a:noFill/>
          <a:prstDash val="solid"/>
          <a:miter lim="800000"/>
        </a:ln>
        <a:effectLst/>
      </dgm:spPr>
    </dgm:pt>
    <dgm:pt modelId="{BC71368F-DA7E-405D-93AC-3A6767BF9FC6}" type="pres">
      <dgm:prSet presAssocID="{096A9AF0-0DAE-4EB3-B448-4501DA034F4A}" presName="DropPinPlaceHolder" presStyleCnt="0"/>
      <dgm:spPr/>
    </dgm:pt>
    <dgm:pt modelId="{5B4632EA-1574-417A-A3FA-D711159FBAD1}" type="pres">
      <dgm:prSet presAssocID="{096A9AF0-0DAE-4EB3-B448-4501DA034F4A}" presName="DropPin" presStyleLbl="alignNode1" presStyleIdx="1" presStyleCnt="6"/>
      <dgm:spPr>
        <a:ln>
          <a:noFill/>
        </a:ln>
      </dgm:spPr>
    </dgm:pt>
    <dgm:pt modelId="{032E0966-F86B-4BBD-BE80-8FAB861AF0E8}" type="pres">
      <dgm:prSet presAssocID="{096A9AF0-0DAE-4EB3-B448-4501DA034F4A}" presName="Ellipse" presStyleLbl="fgAcc1" presStyleIdx="2" presStyleCnt="7"/>
      <dgm:spPr>
        <a:prstGeom prst="donut">
          <a:avLst/>
        </a:prstGeom>
        <a:solidFill>
          <a:schemeClr val="lt1">
            <a:hueOff val="0"/>
            <a:satOff val="0"/>
            <a:lumOff val="0"/>
          </a:schemeClr>
        </a:solidFill>
        <a:ln w="12700" cap="flat" cmpd="sng" algn="ctr">
          <a:noFill/>
          <a:prstDash val="solid"/>
          <a:miter lim="800000"/>
        </a:ln>
        <a:effectLst/>
      </dgm:spPr>
    </dgm:pt>
    <dgm:pt modelId="{B608C5A1-CE9E-4410-9F2F-F714CC6AB069}" type="pres">
      <dgm:prSet presAssocID="{096A9AF0-0DAE-4EB3-B448-4501DA034F4A}" presName="L2TextContainer" presStyleLbl="revTx" presStyleIdx="2" presStyleCnt="12">
        <dgm:presLayoutVars>
          <dgm:bulletEnabled val="1"/>
        </dgm:presLayoutVars>
      </dgm:prSet>
      <dgm:spPr/>
    </dgm:pt>
    <dgm:pt modelId="{C1E34084-406C-48D5-88FE-7226282DBC49}" type="pres">
      <dgm:prSet presAssocID="{096A9AF0-0DAE-4EB3-B448-4501DA034F4A}" presName="L1TextContainer" presStyleLbl="revTx" presStyleIdx="3" presStyleCnt="12">
        <dgm:presLayoutVars>
          <dgm:chMax val="1"/>
          <dgm:chPref val="1"/>
          <dgm:bulletEnabled val="1"/>
        </dgm:presLayoutVars>
      </dgm:prSet>
      <dgm:spPr/>
    </dgm:pt>
    <dgm:pt modelId="{33168228-1414-4AAF-B7E5-C08A80BBB2F1}" type="pres">
      <dgm:prSet presAssocID="{096A9AF0-0DAE-4EB3-B448-4501DA034F4A}" presName="ConnectLine" presStyleLbl="sibTrans1D1" presStyleIdx="1" presStyleCnt="6"/>
      <dgm:spPr>
        <a:xfrm>
          <a:off x="1843314" y="2690813"/>
          <a:ext cx="0" cy="1592961"/>
        </a:xfrm>
        <a:prstGeom prst="line">
          <a:avLst/>
        </a:prstGeom>
        <a:noFill/>
        <a:ln w="3175" cap="flat" cmpd="sng" algn="ctr">
          <a:solidFill>
            <a:prstClr val="white">
              <a:lumMod val="85000"/>
            </a:prstClr>
          </a:solidFill>
          <a:prstDash val="solid"/>
          <a:miter lim="800000"/>
        </a:ln>
        <a:effectLst/>
      </dgm:spPr>
    </dgm:pt>
    <dgm:pt modelId="{C791BCDD-76D3-4E0E-98B9-0C4903CF0E94}" type="pres">
      <dgm:prSet presAssocID="{096A9AF0-0DAE-4EB3-B448-4501DA034F4A}" presName="EmptyPlaceHolder" presStyleCnt="0"/>
      <dgm:spPr/>
    </dgm:pt>
    <dgm:pt modelId="{3B1DA912-FDB7-4F73-8823-B30C56F7DE86}" type="pres">
      <dgm:prSet presAssocID="{6B0D7DA9-E6ED-4137-9716-F48BF62327A8}" presName="spaceBetweenRectangles" presStyleCnt="0"/>
      <dgm:spPr/>
    </dgm:pt>
    <dgm:pt modelId="{DCEEC7C0-6CAC-4153-B66A-D920E3B7F504}" type="pres">
      <dgm:prSet presAssocID="{683CC5F6-E9B5-49F2-909E-A68D38896308}" presName="composite" presStyleCnt="0"/>
      <dgm:spPr/>
    </dgm:pt>
    <dgm:pt modelId="{56361E50-9FEC-48AD-A369-C1A8379B35EC}" type="pres">
      <dgm:prSet presAssocID="{683CC5F6-E9B5-49F2-909E-A68D38896308}" presName="ConnectorPoint" presStyleLbl="lnNode1" presStyleIdx="2" presStyleCnt="6"/>
      <dgm:spPr>
        <a:solidFill>
          <a:schemeClr val="accent3"/>
        </a:solidFill>
        <a:ln w="6350" cap="flat" cmpd="sng" algn="ctr">
          <a:noFill/>
          <a:prstDash val="solid"/>
          <a:miter lim="800000"/>
        </a:ln>
        <a:effectLst/>
      </dgm:spPr>
    </dgm:pt>
    <dgm:pt modelId="{70AC7E27-D774-4261-A80F-683BBD09A81D}" type="pres">
      <dgm:prSet presAssocID="{683CC5F6-E9B5-49F2-909E-A68D38896308}" presName="DropPinPlaceHolder" presStyleCnt="0"/>
      <dgm:spPr/>
    </dgm:pt>
    <dgm:pt modelId="{7BC09B8D-1C75-4604-9F35-AEC078447C45}" type="pres">
      <dgm:prSet presAssocID="{683CC5F6-E9B5-49F2-909E-A68D38896308}" presName="DropPin" presStyleLbl="alignNode1" presStyleIdx="2" presStyleCnt="6"/>
      <dgm:spPr>
        <a:prstGeom prst="ellipse">
          <a:avLst/>
        </a:prstGeom>
        <a:solidFill>
          <a:schemeClr val="accent3"/>
        </a:solidFill>
        <a:ln>
          <a:noFill/>
        </a:ln>
      </dgm:spPr>
    </dgm:pt>
    <dgm:pt modelId="{DFE91A1F-E910-48AB-A4C9-128002268483}" type="pres">
      <dgm:prSet presAssocID="{683CC5F6-E9B5-49F2-909E-A68D38896308}" presName="Ellipse" presStyleLbl="fgAcc1" presStyleIdx="3" presStyleCnt="7"/>
      <dgm:spPr>
        <a:prstGeom prst="star12">
          <a:avLst/>
        </a:prstGeom>
        <a:solidFill>
          <a:schemeClr val="lt1">
            <a:hueOff val="0"/>
            <a:satOff val="0"/>
            <a:lumOff val="0"/>
          </a:schemeClr>
        </a:solidFill>
        <a:ln w="12700" cap="flat" cmpd="sng" algn="ctr">
          <a:noFill/>
          <a:prstDash val="solid"/>
          <a:miter lim="800000"/>
        </a:ln>
        <a:effectLst/>
      </dgm:spPr>
    </dgm:pt>
    <dgm:pt modelId="{FC8603F2-85FC-4134-978C-4054E468209C}" type="pres">
      <dgm:prSet presAssocID="{683CC5F6-E9B5-49F2-909E-A68D38896308}" presName="L2TextContainer" presStyleLbl="revTx" presStyleIdx="4" presStyleCnt="12">
        <dgm:presLayoutVars>
          <dgm:bulletEnabled val="1"/>
        </dgm:presLayoutVars>
      </dgm:prSet>
      <dgm:spPr/>
    </dgm:pt>
    <dgm:pt modelId="{4EB3AA5C-1289-44C6-9F3E-859ABA28E18F}" type="pres">
      <dgm:prSet presAssocID="{683CC5F6-E9B5-49F2-909E-A68D38896308}" presName="L1TextContainer" presStyleLbl="revTx" presStyleIdx="5" presStyleCnt="12">
        <dgm:presLayoutVars>
          <dgm:chMax val="1"/>
          <dgm:chPref val="1"/>
          <dgm:bulletEnabled val="1"/>
        </dgm:presLayoutVars>
      </dgm:prSet>
      <dgm:spPr/>
    </dgm:pt>
    <dgm:pt modelId="{0BB03C0E-97EC-4D66-9B09-35D689DAB28C}" type="pres">
      <dgm:prSet presAssocID="{683CC5F6-E9B5-49F2-909E-A68D38896308}" presName="ConnectLine" presStyleLbl="sibTrans1D1" presStyleIdx="2" presStyleCnt="6" custScaleX="184911" custScaleY="49452" custLinFactNeighborY="-34974"/>
      <dgm:spPr>
        <a:noFill/>
        <a:ln w="114300" cap="rnd" cmpd="sng" algn="ctr">
          <a:solidFill>
            <a:schemeClr val="bg1">
              <a:lumMod val="95000"/>
            </a:schemeClr>
          </a:solidFill>
          <a:prstDash val="sysDot"/>
          <a:round/>
        </a:ln>
        <a:effectLst/>
      </dgm:spPr>
    </dgm:pt>
    <dgm:pt modelId="{1A7A92CB-81F0-42D4-87BF-4008DEFA9CA8}" type="pres">
      <dgm:prSet presAssocID="{683CC5F6-E9B5-49F2-909E-A68D38896308}" presName="EmptyPlaceHolder" presStyleCnt="0"/>
      <dgm:spPr/>
    </dgm:pt>
    <dgm:pt modelId="{ABE3202B-256B-4398-8B41-CB40EDB06266}" type="pres">
      <dgm:prSet presAssocID="{4C61DDEE-8BBF-4CBF-B066-7E60B6DF0A11}" presName="spaceBetweenRectangles" presStyleCnt="0"/>
      <dgm:spPr/>
    </dgm:pt>
    <dgm:pt modelId="{B744CD57-FD23-4E62-9589-4CAC57B034E9}" type="pres">
      <dgm:prSet presAssocID="{CA6B1BA0-B2FC-48AD-8EDA-F4AAA4AF2782}" presName="composite" presStyleCnt="0"/>
      <dgm:spPr/>
    </dgm:pt>
    <dgm:pt modelId="{D891B168-1DA5-4124-931F-A51FCB8EFC11}" type="pres">
      <dgm:prSet presAssocID="{CA6B1BA0-B2FC-48AD-8EDA-F4AAA4AF2782}" presName="ConnectorPoint" presStyleLbl="lnNode1" presStyleIdx="3" presStyleCnt="6"/>
      <dgm:spPr>
        <a:solidFill>
          <a:schemeClr val="accent1">
            <a:hueOff val="0"/>
            <a:satOff val="0"/>
            <a:lumOff val="0"/>
            <a:alphaOff val="0"/>
          </a:schemeClr>
        </a:solidFill>
        <a:ln w="6350" cap="flat" cmpd="sng" algn="ctr">
          <a:noFill/>
          <a:prstDash val="solid"/>
          <a:miter lim="800000"/>
        </a:ln>
        <a:effectLst/>
      </dgm:spPr>
    </dgm:pt>
    <dgm:pt modelId="{42206762-CD73-4F82-B16A-D168E2503215}" type="pres">
      <dgm:prSet presAssocID="{CA6B1BA0-B2FC-48AD-8EDA-F4AAA4AF2782}" presName="DropPinPlaceHolder" presStyleCnt="0"/>
      <dgm:spPr/>
    </dgm:pt>
    <dgm:pt modelId="{C0DBECBF-E3AA-450B-95D4-8349AA21B4F8}" type="pres">
      <dgm:prSet presAssocID="{CA6B1BA0-B2FC-48AD-8EDA-F4AAA4AF2782}" presName="DropPin" presStyleLbl="alignNode1" presStyleIdx="3" presStyleCnt="6"/>
      <dgm:spPr>
        <a:ln>
          <a:noFill/>
        </a:ln>
      </dgm:spPr>
    </dgm:pt>
    <dgm:pt modelId="{6EDDD44C-F5E4-49AD-B1D9-346B8B8AEE8F}" type="pres">
      <dgm:prSet presAssocID="{CA6B1BA0-B2FC-48AD-8EDA-F4AAA4AF2782}" presName="Ellipse" presStyleLbl="fgAcc1" presStyleIdx="4" presStyleCnt="7"/>
      <dgm:spPr>
        <a:prstGeom prst="donut">
          <a:avLst/>
        </a:prstGeom>
        <a:solidFill>
          <a:schemeClr val="lt1">
            <a:hueOff val="0"/>
            <a:satOff val="0"/>
            <a:lumOff val="0"/>
          </a:schemeClr>
        </a:solidFill>
        <a:ln w="12700" cap="flat" cmpd="sng" algn="ctr">
          <a:noFill/>
          <a:prstDash val="solid"/>
          <a:miter lim="800000"/>
        </a:ln>
        <a:effectLst/>
      </dgm:spPr>
    </dgm:pt>
    <dgm:pt modelId="{FE564261-183D-47F9-8E7E-BCFC5023A815}" type="pres">
      <dgm:prSet presAssocID="{CA6B1BA0-B2FC-48AD-8EDA-F4AAA4AF2782}" presName="L2TextContainer" presStyleLbl="revTx" presStyleIdx="6" presStyleCnt="12">
        <dgm:presLayoutVars>
          <dgm:bulletEnabled val="1"/>
        </dgm:presLayoutVars>
      </dgm:prSet>
      <dgm:spPr/>
    </dgm:pt>
    <dgm:pt modelId="{3DA36ABE-9810-4ED4-9A55-2905E7588D06}" type="pres">
      <dgm:prSet presAssocID="{CA6B1BA0-B2FC-48AD-8EDA-F4AAA4AF2782}" presName="L1TextContainer" presStyleLbl="revTx" presStyleIdx="7" presStyleCnt="12">
        <dgm:presLayoutVars>
          <dgm:chMax val="1"/>
          <dgm:chPref val="1"/>
          <dgm:bulletEnabled val="1"/>
        </dgm:presLayoutVars>
      </dgm:prSet>
      <dgm:spPr/>
    </dgm:pt>
    <dgm:pt modelId="{4B9F5909-A57C-4893-9C8A-D5960FE9BE37}" type="pres">
      <dgm:prSet presAssocID="{CA6B1BA0-B2FC-48AD-8EDA-F4AAA4AF2782}" presName="ConnectLine" presStyleLbl="sibTrans1D1" presStyleIdx="3" presStyleCnt="6"/>
      <dgm:spPr>
        <a:xfrm>
          <a:off x="4960678" y="2690813"/>
          <a:ext cx="0" cy="1592961"/>
        </a:xfrm>
        <a:prstGeom prst="line">
          <a:avLst/>
        </a:prstGeom>
        <a:noFill/>
        <a:ln w="3175" cap="flat" cmpd="sng" algn="ctr">
          <a:solidFill>
            <a:prstClr val="white">
              <a:lumMod val="85000"/>
            </a:prstClr>
          </a:solidFill>
          <a:prstDash val="solid"/>
          <a:miter lim="800000"/>
        </a:ln>
        <a:effectLst/>
      </dgm:spPr>
    </dgm:pt>
    <dgm:pt modelId="{DEDCEF89-DB8F-4197-B2D2-2D39426E0B96}" type="pres">
      <dgm:prSet presAssocID="{CA6B1BA0-B2FC-48AD-8EDA-F4AAA4AF2782}" presName="EmptyPlaceHolder" presStyleCnt="0"/>
      <dgm:spPr/>
    </dgm:pt>
    <dgm:pt modelId="{4A96FD2F-C127-41DC-AA54-1EEBED6BA483}" type="pres">
      <dgm:prSet presAssocID="{39FB540D-D808-4040-9A37-0AC474C0212F}" presName="spaceBetweenRectangles" presStyleCnt="0"/>
      <dgm:spPr/>
    </dgm:pt>
    <dgm:pt modelId="{A1AE2BC4-A99C-4DD3-A84D-EB3461D18287}" type="pres">
      <dgm:prSet presAssocID="{212ADAAB-D5CB-4BBC-8DAF-7340FD334994}" presName="composite" presStyleCnt="0"/>
      <dgm:spPr/>
    </dgm:pt>
    <dgm:pt modelId="{278CF1E0-B1C4-4B10-A5EC-FD7EF0557E2D}" type="pres">
      <dgm:prSet presAssocID="{212ADAAB-D5CB-4BBC-8DAF-7340FD334994}" presName="ConnectorPoint" presStyleLbl="lnNode1" presStyleIdx="4" presStyleCnt="6"/>
      <dgm:spPr>
        <a:solidFill>
          <a:schemeClr val="accent1">
            <a:hueOff val="0"/>
            <a:satOff val="0"/>
            <a:lumOff val="0"/>
            <a:alphaOff val="0"/>
          </a:schemeClr>
        </a:solidFill>
        <a:ln w="6350" cap="flat" cmpd="sng" algn="ctr">
          <a:noFill/>
          <a:prstDash val="solid"/>
          <a:miter lim="800000"/>
        </a:ln>
        <a:effectLst/>
      </dgm:spPr>
    </dgm:pt>
    <dgm:pt modelId="{27B65FB4-BE6A-41E6-BBE9-8DC9F7B73486}" type="pres">
      <dgm:prSet presAssocID="{212ADAAB-D5CB-4BBC-8DAF-7340FD334994}" presName="DropPinPlaceHolder" presStyleCnt="0"/>
      <dgm:spPr/>
    </dgm:pt>
    <dgm:pt modelId="{488CC4C6-DFBC-460C-A9ED-BEDA8CC682D4}" type="pres">
      <dgm:prSet presAssocID="{212ADAAB-D5CB-4BBC-8DAF-7340FD334994}" presName="DropPin" presStyleLbl="alignNode1" presStyleIdx="4" presStyleCnt="6"/>
      <dgm:spPr>
        <a:ln>
          <a:noFill/>
        </a:ln>
      </dgm:spPr>
    </dgm:pt>
    <dgm:pt modelId="{48CA82DA-B677-461B-A08D-337683480059}" type="pres">
      <dgm:prSet presAssocID="{212ADAAB-D5CB-4BBC-8DAF-7340FD334994}" presName="Ellipse" presStyleLbl="fgAcc1" presStyleIdx="5" presStyleCnt="7"/>
      <dgm:spPr>
        <a:prstGeom prst="donut">
          <a:avLst/>
        </a:prstGeom>
        <a:solidFill>
          <a:schemeClr val="lt1">
            <a:hueOff val="0"/>
            <a:satOff val="0"/>
            <a:lumOff val="0"/>
          </a:schemeClr>
        </a:solidFill>
        <a:ln w="12700" cap="flat" cmpd="sng" algn="ctr">
          <a:noFill/>
          <a:prstDash val="solid"/>
          <a:miter lim="800000"/>
        </a:ln>
        <a:effectLst/>
      </dgm:spPr>
    </dgm:pt>
    <dgm:pt modelId="{D1646913-A3FA-4470-A3E9-C64B0A13A62A}" type="pres">
      <dgm:prSet presAssocID="{212ADAAB-D5CB-4BBC-8DAF-7340FD334994}" presName="L2TextContainer" presStyleLbl="revTx" presStyleIdx="8" presStyleCnt="12">
        <dgm:presLayoutVars>
          <dgm:bulletEnabled val="1"/>
        </dgm:presLayoutVars>
      </dgm:prSet>
      <dgm:spPr/>
    </dgm:pt>
    <dgm:pt modelId="{6EC2FC68-E1B8-4274-8090-C2C96A4CD82C}" type="pres">
      <dgm:prSet presAssocID="{212ADAAB-D5CB-4BBC-8DAF-7340FD334994}" presName="L1TextContainer" presStyleLbl="revTx" presStyleIdx="9" presStyleCnt="12">
        <dgm:presLayoutVars>
          <dgm:chMax val="1"/>
          <dgm:chPref val="1"/>
          <dgm:bulletEnabled val="1"/>
        </dgm:presLayoutVars>
      </dgm:prSet>
      <dgm:spPr/>
    </dgm:pt>
    <dgm:pt modelId="{4F41BF23-550C-4E7F-977E-3D22E3AF7B51}" type="pres">
      <dgm:prSet presAssocID="{212ADAAB-D5CB-4BBC-8DAF-7340FD334994}" presName="ConnectLine" presStyleLbl="sibTrans1D1" presStyleIdx="4" presStyleCnt="6"/>
      <dgm:spPr>
        <a:xfrm>
          <a:off x="6519360" y="1097851"/>
          <a:ext cx="0" cy="1592961"/>
        </a:xfrm>
        <a:prstGeom prst="line">
          <a:avLst/>
        </a:prstGeom>
        <a:noFill/>
        <a:ln w="3175" cap="flat" cmpd="sng" algn="ctr">
          <a:solidFill>
            <a:prstClr val="white">
              <a:lumMod val="85000"/>
            </a:prstClr>
          </a:solidFill>
          <a:prstDash val="solid"/>
          <a:miter lim="800000"/>
        </a:ln>
        <a:effectLst/>
      </dgm:spPr>
    </dgm:pt>
    <dgm:pt modelId="{5018695D-CFD4-49F8-8967-BA8A0C0A0DE1}" type="pres">
      <dgm:prSet presAssocID="{212ADAAB-D5CB-4BBC-8DAF-7340FD334994}" presName="EmptyPlaceHolder" presStyleCnt="0"/>
      <dgm:spPr/>
    </dgm:pt>
    <dgm:pt modelId="{61EA613E-57A8-485F-A4A9-29037092E83A}" type="pres">
      <dgm:prSet presAssocID="{AB2787E4-2A8B-428D-A4AE-2B14DCFFC4E7}" presName="spaceBetweenRectangles" presStyleCnt="0"/>
      <dgm:spPr/>
    </dgm:pt>
    <dgm:pt modelId="{0F3B3032-C16A-44EB-AE28-CB7C1D797D2B}" type="pres">
      <dgm:prSet presAssocID="{A2560FD2-F12F-4A06-A96F-B86674952111}" presName="composite" presStyleCnt="0"/>
      <dgm:spPr/>
    </dgm:pt>
    <dgm:pt modelId="{A64C6D16-2F77-439A-848A-F1081C5E5CBE}" type="pres">
      <dgm:prSet presAssocID="{A2560FD2-F12F-4A06-A96F-B86674952111}" presName="ConnectorPoint" presStyleLbl="lnNode1" presStyleIdx="5" presStyleCnt="6"/>
      <dgm:spPr>
        <a:solidFill>
          <a:schemeClr val="accent3"/>
        </a:solidFill>
        <a:ln w="6350" cap="flat" cmpd="sng" algn="ctr">
          <a:noFill/>
          <a:prstDash val="solid"/>
          <a:miter lim="800000"/>
        </a:ln>
        <a:effectLst/>
      </dgm:spPr>
    </dgm:pt>
    <dgm:pt modelId="{8EFC6EAF-71E5-48C3-9F69-6FB96640B14F}" type="pres">
      <dgm:prSet presAssocID="{A2560FD2-F12F-4A06-A96F-B86674952111}" presName="DropPinPlaceHolder" presStyleCnt="0"/>
      <dgm:spPr/>
    </dgm:pt>
    <dgm:pt modelId="{73F98938-B973-410F-B6E0-43437FA146E6}" type="pres">
      <dgm:prSet presAssocID="{A2560FD2-F12F-4A06-A96F-B86674952111}" presName="DropPin" presStyleLbl="alignNode1" presStyleIdx="5" presStyleCnt="6"/>
      <dgm:spPr>
        <a:prstGeom prst="ellipse">
          <a:avLst/>
        </a:prstGeom>
        <a:solidFill>
          <a:schemeClr val="accent3"/>
        </a:solidFill>
        <a:ln>
          <a:noFill/>
        </a:ln>
      </dgm:spPr>
    </dgm:pt>
    <dgm:pt modelId="{26BE64BD-02BC-4C6F-AC50-F9617E59754D}" type="pres">
      <dgm:prSet presAssocID="{A2560FD2-F12F-4A06-A96F-B86674952111}" presName="Ellipse" presStyleLbl="fgAcc1" presStyleIdx="6" presStyleCnt="7"/>
      <dgm:spPr>
        <a:prstGeom prst="star12">
          <a:avLst/>
        </a:prstGeom>
        <a:solidFill>
          <a:schemeClr val="lt1">
            <a:hueOff val="0"/>
            <a:satOff val="0"/>
            <a:lumOff val="0"/>
          </a:schemeClr>
        </a:solidFill>
        <a:ln w="12700" cap="flat" cmpd="sng" algn="ctr">
          <a:noFill/>
          <a:prstDash val="solid"/>
          <a:miter lim="800000"/>
        </a:ln>
        <a:effectLst/>
      </dgm:spPr>
    </dgm:pt>
    <dgm:pt modelId="{5C5070CD-E29E-4F50-9A43-342A2DE968FF}" type="pres">
      <dgm:prSet presAssocID="{A2560FD2-F12F-4A06-A96F-B86674952111}" presName="L2TextContainer" presStyleLbl="revTx" presStyleIdx="10" presStyleCnt="12">
        <dgm:presLayoutVars>
          <dgm:bulletEnabled val="1"/>
        </dgm:presLayoutVars>
      </dgm:prSet>
      <dgm:spPr/>
    </dgm:pt>
    <dgm:pt modelId="{6FED4196-A0D3-4E5C-83DA-99291A8FFFC3}" type="pres">
      <dgm:prSet presAssocID="{A2560FD2-F12F-4A06-A96F-B86674952111}" presName="L1TextContainer" presStyleLbl="revTx" presStyleIdx="11" presStyleCnt="12" custScaleY="303109" custLinFactY="-6033" custLinFactNeighborX="-4718" custLinFactNeighborY="-100000">
        <dgm:presLayoutVars>
          <dgm:chMax val="1"/>
          <dgm:chPref val="1"/>
          <dgm:bulletEnabled val="1"/>
        </dgm:presLayoutVars>
      </dgm:prSet>
      <dgm:spPr/>
    </dgm:pt>
    <dgm:pt modelId="{54DE4918-169B-4E9C-B946-44A9D45AEC94}" type="pres">
      <dgm:prSet presAssocID="{A2560FD2-F12F-4A06-A96F-B86674952111}" presName="ConnectLine" presStyleLbl="sibTrans1D1" presStyleIdx="5" presStyleCnt="6"/>
      <dgm:spPr>
        <a:xfrm>
          <a:off x="8078042" y="2690813"/>
          <a:ext cx="0" cy="1592961"/>
        </a:xfrm>
        <a:prstGeom prst="line">
          <a:avLst/>
        </a:prstGeom>
        <a:noFill/>
        <a:ln w="114300" cap="rnd" cmpd="sng" algn="ctr">
          <a:solidFill>
            <a:prstClr val="white">
              <a:lumMod val="95000"/>
            </a:prstClr>
          </a:solidFill>
          <a:prstDash val="sysDot"/>
          <a:round/>
        </a:ln>
        <a:effectLst/>
      </dgm:spPr>
    </dgm:pt>
    <dgm:pt modelId="{75F2030E-997B-4809-B3F1-AEF48EEEDB2B}" type="pres">
      <dgm:prSet presAssocID="{A2560FD2-F12F-4A06-A96F-B86674952111}" presName="EmptyPlaceHolder" presStyleCnt="0"/>
      <dgm:spPr/>
    </dgm:pt>
  </dgm:ptLst>
  <dgm:cxnLst>
    <dgm:cxn modelId="{2FC11007-01BB-470D-9422-1671E01275CE}" type="presOf" srcId="{A2560FD2-F12F-4A06-A96F-B86674952111}" destId="{6FED4196-A0D3-4E5C-83DA-99291A8FFFC3}" srcOrd="0" destOrd="0" presId="urn:microsoft.com/office/officeart/2017/3/layout/DropPinTimeline"/>
    <dgm:cxn modelId="{2F02861A-3FDC-4C2B-B724-282D5914D85A}" type="presOf" srcId="{212ADAAB-D5CB-4BBC-8DAF-7340FD334994}" destId="{6EC2FC68-E1B8-4274-8090-C2C96A4CD82C}" srcOrd="0" destOrd="0" presId="urn:microsoft.com/office/officeart/2017/3/layout/DropPinTimeline"/>
    <dgm:cxn modelId="{146C3436-7349-460D-8FAF-B5C22B68A41F}" type="presOf" srcId="{CA6B1BA0-B2FC-48AD-8EDA-F4AAA4AF2782}" destId="{3DA36ABE-9810-4ED4-9A55-2905E7588D06}" srcOrd="0" destOrd="0" presId="urn:microsoft.com/office/officeart/2017/3/layout/DropPinTimeline"/>
    <dgm:cxn modelId="{991E153C-2D4A-4089-A3BB-23D6CF24990F}" type="presOf" srcId="{683CC5F6-E9B5-49F2-909E-A68D38896308}" destId="{4EB3AA5C-1289-44C6-9F3E-859ABA28E18F}" srcOrd="0" destOrd="0" presId="urn:microsoft.com/office/officeart/2017/3/layout/DropPinTimeline"/>
    <dgm:cxn modelId="{39A11E5C-7A57-4117-A6DF-36000C29509C}" srcId="{9DCEA5FC-4640-45AF-B712-7A4FD94AEF0D}" destId="{831701CF-77C7-46C0-A913-8CC39517BAB8}" srcOrd="0" destOrd="0" parTransId="{13FBC60D-3EA6-4496-BA97-C1AE8C7F8961}" sibTransId="{75156CDF-E17B-4DAD-AE37-EA44D7F37090}"/>
    <dgm:cxn modelId="{DD687B5C-28C8-4088-99B8-D375C5FDAE4A}" srcId="{212ADAAB-D5CB-4BBC-8DAF-7340FD334994}" destId="{2AEE5C11-34AE-4EB7-8907-9BED418EA471}" srcOrd="0" destOrd="0" parTransId="{2E14AD1F-C7EA-45AE-ADC0-0EE92A6516CB}" sibTransId="{F36FDDA0-6B91-47CB-8114-B6F076E55FC8}"/>
    <dgm:cxn modelId="{E4469D45-E897-415B-A682-716414212B34}" type="presOf" srcId="{1E529C6E-C939-479A-A075-9E9B02837B50}" destId="{5C5070CD-E29E-4F50-9A43-342A2DE968FF}" srcOrd="0" destOrd="0" presId="urn:microsoft.com/office/officeart/2017/3/layout/DropPinTimeline"/>
    <dgm:cxn modelId="{DBD99269-D7F7-4B47-B17B-A5AE402751D9}" srcId="{63085546-7C7C-4B3E-ABEB-2669F1A65FB2}" destId="{9DCEA5FC-4640-45AF-B712-7A4FD94AEF0D}" srcOrd="0" destOrd="0" parTransId="{929A5FD9-0612-4B79-9B59-C3C36D34A069}" sibTransId="{0A99745B-BB5C-49B3-A782-8DB57641F6C9}"/>
    <dgm:cxn modelId="{C8C7266C-2A0C-476A-85B3-F12BE2521F4C}" srcId="{63085546-7C7C-4B3E-ABEB-2669F1A65FB2}" destId="{212ADAAB-D5CB-4BBC-8DAF-7340FD334994}" srcOrd="4" destOrd="0" parTransId="{45F6D312-A686-491E-95E3-EFB9640CC472}" sibTransId="{AB2787E4-2A8B-428D-A4AE-2B14DCFFC4E7}"/>
    <dgm:cxn modelId="{2841EC4D-F3DC-4972-B897-89C9EA062B26}" type="presOf" srcId="{92921081-529B-4D1C-83A4-C416BB4C5224}" destId="{B608C5A1-CE9E-4410-9F2F-F714CC6AB069}" srcOrd="0" destOrd="0" presId="urn:microsoft.com/office/officeart/2017/3/layout/DropPinTimeline"/>
    <dgm:cxn modelId="{3C15AF51-54A6-4ED0-824A-52A4CE5468AB}" type="presOf" srcId="{2AEE5C11-34AE-4EB7-8907-9BED418EA471}" destId="{D1646913-A3FA-4470-A3E9-C64B0A13A62A}" srcOrd="0" destOrd="0" presId="urn:microsoft.com/office/officeart/2017/3/layout/DropPinTimeline"/>
    <dgm:cxn modelId="{24A8F052-3377-4BA4-8C62-CCF5039C85D7}" srcId="{CA6B1BA0-B2FC-48AD-8EDA-F4AAA4AF2782}" destId="{3CB04A44-4013-4CA7-90FD-29AFC3C15E37}" srcOrd="0" destOrd="0" parTransId="{ECEE936A-E3CC-4209-BECC-1CD0C85A2B72}" sibTransId="{D7A8F7A0-47A3-4464-B3B7-E0806DF46627}"/>
    <dgm:cxn modelId="{601FA375-B804-4895-B969-A3CE7B37C85C}" type="presOf" srcId="{096A9AF0-0DAE-4EB3-B448-4501DA034F4A}" destId="{C1E34084-406C-48D5-88FE-7226282DBC49}" srcOrd="0" destOrd="0" presId="urn:microsoft.com/office/officeart/2017/3/layout/DropPinTimeline"/>
    <dgm:cxn modelId="{F83DF077-A6DE-4B8C-A62E-2FB10C7306B7}" type="presOf" srcId="{4EA069F3-397F-40D5-94A6-32C3E355C277}" destId="{FC8603F2-85FC-4134-978C-4054E468209C}" srcOrd="0" destOrd="0" presId="urn:microsoft.com/office/officeart/2017/3/layout/DropPinTimeline"/>
    <dgm:cxn modelId="{761E4B58-8AA0-4EE9-9827-01A0CA5D8AAC}" type="presOf" srcId="{9DCEA5FC-4640-45AF-B712-7A4FD94AEF0D}" destId="{85C50C56-6DC8-4C47-8DBC-4FD6B1554AA4}" srcOrd="0" destOrd="0" presId="urn:microsoft.com/office/officeart/2017/3/layout/DropPinTimeline"/>
    <dgm:cxn modelId="{B05C4C7C-FEB8-4825-98A0-C38D3021918A}" srcId="{096A9AF0-0DAE-4EB3-B448-4501DA034F4A}" destId="{92921081-529B-4D1C-83A4-C416BB4C5224}" srcOrd="0" destOrd="0" parTransId="{5AD2C2F8-A1D7-469B-93D8-B578BEFE51F8}" sibTransId="{ECC13403-1F53-4ED4-AE4F-334EEC7C8710}"/>
    <dgm:cxn modelId="{2802187F-7EB3-49BE-9C62-E8F8F0567AFB}" type="presOf" srcId="{3CB04A44-4013-4CA7-90FD-29AFC3C15E37}" destId="{FE564261-183D-47F9-8E7E-BCFC5023A815}" srcOrd="0" destOrd="0" presId="urn:microsoft.com/office/officeart/2017/3/layout/DropPinTimeline"/>
    <dgm:cxn modelId="{F9D8B584-9399-4A2B-8ADC-F71293A4822C}" srcId="{63085546-7C7C-4B3E-ABEB-2669F1A65FB2}" destId="{A2560FD2-F12F-4A06-A96F-B86674952111}" srcOrd="5" destOrd="0" parTransId="{96173659-138A-4A00-AE0B-9063EA9393A6}" sibTransId="{D3C3BC3F-2256-4FBC-AFA5-0D035E3EACD7}"/>
    <dgm:cxn modelId="{247DE591-0579-4FF5-9C62-940C4F67096B}" type="presOf" srcId="{63085546-7C7C-4B3E-ABEB-2669F1A65FB2}" destId="{7A5D3400-AF5B-4297-8592-4C1EDB9D0973}" srcOrd="0" destOrd="0" presId="urn:microsoft.com/office/officeart/2017/3/layout/DropPinTimeline"/>
    <dgm:cxn modelId="{F16073A4-7F3E-4CB9-8FB4-14646A5FA672}" type="presOf" srcId="{831701CF-77C7-46C0-A913-8CC39517BAB8}" destId="{A782CF5D-A585-4990-846A-5EDBD19A9BDB}" srcOrd="0" destOrd="0" presId="urn:microsoft.com/office/officeart/2017/3/layout/DropPinTimeline"/>
    <dgm:cxn modelId="{99746BB5-7122-43B8-8680-CF610F03585C}" srcId="{A2560FD2-F12F-4A06-A96F-B86674952111}" destId="{1E529C6E-C939-479A-A075-9E9B02837B50}" srcOrd="0" destOrd="0" parTransId="{46B3C017-F97A-4640-992A-33AEE06B2EFC}" sibTransId="{192E80CB-2667-481C-8244-6EC4AEED1BC2}"/>
    <dgm:cxn modelId="{CA0753BD-DB60-4D68-8486-5B376B839B26}" srcId="{63085546-7C7C-4B3E-ABEB-2669F1A65FB2}" destId="{096A9AF0-0DAE-4EB3-B448-4501DA034F4A}" srcOrd="1" destOrd="0" parTransId="{8CE6ABD6-768E-42C8-9029-C3B5F278B21C}" sibTransId="{6B0D7DA9-E6ED-4137-9716-F48BF62327A8}"/>
    <dgm:cxn modelId="{BC5A70C8-9D97-4922-BCDB-6316D191C527}" srcId="{683CC5F6-E9B5-49F2-909E-A68D38896308}" destId="{4EA069F3-397F-40D5-94A6-32C3E355C277}" srcOrd="0" destOrd="0" parTransId="{2F99115B-608E-4E08-A503-B74879A76D07}" sibTransId="{E94D5EF7-F47C-476C-A5FE-1C35261B578A}"/>
    <dgm:cxn modelId="{CD6B6EE8-3813-4EF1-BFEC-C005A3326D63}" srcId="{63085546-7C7C-4B3E-ABEB-2669F1A65FB2}" destId="{CA6B1BA0-B2FC-48AD-8EDA-F4AAA4AF2782}" srcOrd="3" destOrd="0" parTransId="{D7D3AA07-BCB9-4212-A556-E90870FB1413}" sibTransId="{39FB540D-D808-4040-9A37-0AC474C0212F}"/>
    <dgm:cxn modelId="{59786CF9-070F-4821-A4E9-D33DB930D8D2}" srcId="{63085546-7C7C-4B3E-ABEB-2669F1A65FB2}" destId="{683CC5F6-E9B5-49F2-909E-A68D38896308}" srcOrd="2" destOrd="0" parTransId="{15BFC747-B881-4328-BFBE-9BC128388CC6}" sibTransId="{4C61DDEE-8BBF-4CBF-B066-7E60B6DF0A11}"/>
    <dgm:cxn modelId="{DA6A51DB-6C18-400B-9DA5-E8330852483B}" type="presParOf" srcId="{7A5D3400-AF5B-4297-8592-4C1EDB9D0973}" destId="{BD204284-1F7C-4D58-BC79-8C2DEE7E9FAF}" srcOrd="0" destOrd="0" presId="urn:microsoft.com/office/officeart/2017/3/layout/DropPinTimeline"/>
    <dgm:cxn modelId="{B682209A-D180-4D3D-A7FE-3FF4623AAAC8}" type="presParOf" srcId="{7A5D3400-AF5B-4297-8592-4C1EDB9D0973}" destId="{46A6B157-7198-41C4-9D25-C4F8885F1B6F}" srcOrd="1" destOrd="0" presId="urn:microsoft.com/office/officeart/2017/3/layout/DropPinTimeline"/>
    <dgm:cxn modelId="{4CF30FDC-8EA5-4C55-A240-DA99543AE3C6}" type="presParOf" srcId="{46A6B157-7198-41C4-9D25-C4F8885F1B6F}" destId="{578E6A06-6F61-48BD-9F1A-48E731D6E26D}" srcOrd="0" destOrd="0" presId="urn:microsoft.com/office/officeart/2017/3/layout/DropPinTimeline"/>
    <dgm:cxn modelId="{7F06BCA7-F8E6-43B5-AEBF-3EA16A460043}" type="presParOf" srcId="{578E6A06-6F61-48BD-9F1A-48E731D6E26D}" destId="{9F727168-E825-43C1-AF50-41E115F59C0C}" srcOrd="0" destOrd="0" presId="urn:microsoft.com/office/officeart/2017/3/layout/DropPinTimeline"/>
    <dgm:cxn modelId="{39550BBA-C07C-435F-AE58-6A3869656E8F}" type="presParOf" srcId="{578E6A06-6F61-48BD-9F1A-48E731D6E26D}" destId="{0C380CA5-521A-4949-A022-450DA9C217F5}" srcOrd="1" destOrd="0" presId="urn:microsoft.com/office/officeart/2017/3/layout/DropPinTimeline"/>
    <dgm:cxn modelId="{50FAF036-8C4F-4AB4-964E-F6C0C8E1B366}" type="presParOf" srcId="{0C380CA5-521A-4949-A022-450DA9C217F5}" destId="{19EF924A-339B-436A-9151-9C7B0B0377B9}" srcOrd="0" destOrd="0" presId="urn:microsoft.com/office/officeart/2017/3/layout/DropPinTimeline"/>
    <dgm:cxn modelId="{FEF6FDFF-AC95-4350-940F-FC375C454173}" type="presParOf" srcId="{0C380CA5-521A-4949-A022-450DA9C217F5}" destId="{846B4BA4-33F0-43CE-A60E-B95E195AD5A9}" srcOrd="1" destOrd="0" presId="urn:microsoft.com/office/officeart/2017/3/layout/DropPinTimeline"/>
    <dgm:cxn modelId="{86FB1E3B-8C27-43E3-9CFC-6B9AD5B19723}" type="presParOf" srcId="{578E6A06-6F61-48BD-9F1A-48E731D6E26D}" destId="{A782CF5D-A585-4990-846A-5EDBD19A9BDB}" srcOrd="2" destOrd="0" presId="urn:microsoft.com/office/officeart/2017/3/layout/DropPinTimeline"/>
    <dgm:cxn modelId="{A2AA414F-7DC4-4250-B21D-62866A63C6BC}" type="presParOf" srcId="{578E6A06-6F61-48BD-9F1A-48E731D6E26D}" destId="{85C50C56-6DC8-4C47-8DBC-4FD6B1554AA4}" srcOrd="3" destOrd="0" presId="urn:microsoft.com/office/officeart/2017/3/layout/DropPinTimeline"/>
    <dgm:cxn modelId="{AEEA7548-3D0E-4A32-8C4A-EEFE5745C7DF}" type="presParOf" srcId="{578E6A06-6F61-48BD-9F1A-48E731D6E26D}" destId="{4F322B1B-F357-4BCD-BF34-8A0D705A1CE7}" srcOrd="4" destOrd="0" presId="urn:microsoft.com/office/officeart/2017/3/layout/DropPinTimeline"/>
    <dgm:cxn modelId="{7AB3159E-92F2-4399-AE36-6211AADC42EA}" type="presParOf" srcId="{578E6A06-6F61-48BD-9F1A-48E731D6E26D}" destId="{9FF32B1E-94FD-475E-9959-8E0546070C5B}" srcOrd="5" destOrd="0" presId="urn:microsoft.com/office/officeart/2017/3/layout/DropPinTimeline"/>
    <dgm:cxn modelId="{CAD3EAEA-2806-4987-BD88-048D89C54CF1}" type="presParOf" srcId="{46A6B157-7198-41C4-9D25-C4F8885F1B6F}" destId="{C9E000F5-B650-46EB-A3B0-FBA6593CE548}" srcOrd="1" destOrd="0" presId="urn:microsoft.com/office/officeart/2017/3/layout/DropPinTimeline"/>
    <dgm:cxn modelId="{5EA5B657-7F2F-44E2-B1DD-0B3ECBD1E99D}" type="presParOf" srcId="{46A6B157-7198-41C4-9D25-C4F8885F1B6F}" destId="{64373A7D-C7A5-4C0C-9781-58743159539A}" srcOrd="2" destOrd="0" presId="urn:microsoft.com/office/officeart/2017/3/layout/DropPinTimeline"/>
    <dgm:cxn modelId="{14BAE908-5010-418B-B10F-E0EF3644818C}" type="presParOf" srcId="{64373A7D-C7A5-4C0C-9781-58743159539A}" destId="{B57996C3-16BE-4CEB-B9E2-6FFC42938F41}" srcOrd="0" destOrd="0" presId="urn:microsoft.com/office/officeart/2017/3/layout/DropPinTimeline"/>
    <dgm:cxn modelId="{6EE799C9-2ACE-448A-B9B4-1F0BFCC5494D}" type="presParOf" srcId="{64373A7D-C7A5-4C0C-9781-58743159539A}" destId="{BC71368F-DA7E-405D-93AC-3A6767BF9FC6}" srcOrd="1" destOrd="0" presId="urn:microsoft.com/office/officeart/2017/3/layout/DropPinTimeline"/>
    <dgm:cxn modelId="{59CC3372-0972-45A9-AB2E-167939969C7E}" type="presParOf" srcId="{BC71368F-DA7E-405D-93AC-3A6767BF9FC6}" destId="{5B4632EA-1574-417A-A3FA-D711159FBAD1}" srcOrd="0" destOrd="0" presId="urn:microsoft.com/office/officeart/2017/3/layout/DropPinTimeline"/>
    <dgm:cxn modelId="{1BF47519-9E4E-4BB0-BCBA-A5961FF9A6CD}" type="presParOf" srcId="{BC71368F-DA7E-405D-93AC-3A6767BF9FC6}" destId="{032E0966-F86B-4BBD-BE80-8FAB861AF0E8}" srcOrd="1" destOrd="0" presId="urn:microsoft.com/office/officeart/2017/3/layout/DropPinTimeline"/>
    <dgm:cxn modelId="{882EEBD2-110A-4990-8880-616C578449B7}" type="presParOf" srcId="{64373A7D-C7A5-4C0C-9781-58743159539A}" destId="{B608C5A1-CE9E-4410-9F2F-F714CC6AB069}" srcOrd="2" destOrd="0" presId="urn:microsoft.com/office/officeart/2017/3/layout/DropPinTimeline"/>
    <dgm:cxn modelId="{E5F82FBD-2B6D-4121-BACE-4D1B9A91EC66}" type="presParOf" srcId="{64373A7D-C7A5-4C0C-9781-58743159539A}" destId="{C1E34084-406C-48D5-88FE-7226282DBC49}" srcOrd="3" destOrd="0" presId="urn:microsoft.com/office/officeart/2017/3/layout/DropPinTimeline"/>
    <dgm:cxn modelId="{B94D7E38-E5D7-44D5-B33C-E3A0C78F3780}" type="presParOf" srcId="{64373A7D-C7A5-4C0C-9781-58743159539A}" destId="{33168228-1414-4AAF-B7E5-C08A80BBB2F1}" srcOrd="4" destOrd="0" presId="urn:microsoft.com/office/officeart/2017/3/layout/DropPinTimeline"/>
    <dgm:cxn modelId="{397EE9F0-39A3-4A02-B678-70EBE6F9F893}" type="presParOf" srcId="{64373A7D-C7A5-4C0C-9781-58743159539A}" destId="{C791BCDD-76D3-4E0E-98B9-0C4903CF0E94}" srcOrd="5" destOrd="0" presId="urn:microsoft.com/office/officeart/2017/3/layout/DropPinTimeline"/>
    <dgm:cxn modelId="{AD2F3FEC-DCA0-43DB-982D-903784448797}" type="presParOf" srcId="{46A6B157-7198-41C4-9D25-C4F8885F1B6F}" destId="{3B1DA912-FDB7-4F73-8823-B30C56F7DE86}" srcOrd="3" destOrd="0" presId="urn:microsoft.com/office/officeart/2017/3/layout/DropPinTimeline"/>
    <dgm:cxn modelId="{51C3A01D-5793-42E1-B8B1-95C7AEB64581}" type="presParOf" srcId="{46A6B157-7198-41C4-9D25-C4F8885F1B6F}" destId="{DCEEC7C0-6CAC-4153-B66A-D920E3B7F504}" srcOrd="4" destOrd="0" presId="urn:microsoft.com/office/officeart/2017/3/layout/DropPinTimeline"/>
    <dgm:cxn modelId="{86D426D3-DE4C-4BB4-8C09-D2C63BD51E4E}" type="presParOf" srcId="{DCEEC7C0-6CAC-4153-B66A-D920E3B7F504}" destId="{56361E50-9FEC-48AD-A369-C1A8379B35EC}" srcOrd="0" destOrd="0" presId="urn:microsoft.com/office/officeart/2017/3/layout/DropPinTimeline"/>
    <dgm:cxn modelId="{02CD6C3F-E995-471C-94FB-C0D54B4842D5}" type="presParOf" srcId="{DCEEC7C0-6CAC-4153-B66A-D920E3B7F504}" destId="{70AC7E27-D774-4261-A80F-683BBD09A81D}" srcOrd="1" destOrd="0" presId="urn:microsoft.com/office/officeart/2017/3/layout/DropPinTimeline"/>
    <dgm:cxn modelId="{5CF11FCC-C23E-454E-AC1E-DFD67727D7CD}" type="presParOf" srcId="{70AC7E27-D774-4261-A80F-683BBD09A81D}" destId="{7BC09B8D-1C75-4604-9F35-AEC078447C45}" srcOrd="0" destOrd="0" presId="urn:microsoft.com/office/officeart/2017/3/layout/DropPinTimeline"/>
    <dgm:cxn modelId="{F5089ADD-33C1-472D-BAF2-91B6652DF1A9}" type="presParOf" srcId="{70AC7E27-D774-4261-A80F-683BBD09A81D}" destId="{DFE91A1F-E910-48AB-A4C9-128002268483}" srcOrd="1" destOrd="0" presId="urn:microsoft.com/office/officeart/2017/3/layout/DropPinTimeline"/>
    <dgm:cxn modelId="{FD943790-5411-4A3B-924D-4403B21626BA}" type="presParOf" srcId="{DCEEC7C0-6CAC-4153-B66A-D920E3B7F504}" destId="{FC8603F2-85FC-4134-978C-4054E468209C}" srcOrd="2" destOrd="0" presId="urn:microsoft.com/office/officeart/2017/3/layout/DropPinTimeline"/>
    <dgm:cxn modelId="{D5E16DB1-0EBE-490A-BD7E-FD19274E6A38}" type="presParOf" srcId="{DCEEC7C0-6CAC-4153-B66A-D920E3B7F504}" destId="{4EB3AA5C-1289-44C6-9F3E-859ABA28E18F}" srcOrd="3" destOrd="0" presId="urn:microsoft.com/office/officeart/2017/3/layout/DropPinTimeline"/>
    <dgm:cxn modelId="{8DE5DA9E-2AA7-43F7-8DD5-E5ECEF772101}" type="presParOf" srcId="{DCEEC7C0-6CAC-4153-B66A-D920E3B7F504}" destId="{0BB03C0E-97EC-4D66-9B09-35D689DAB28C}" srcOrd="4" destOrd="0" presId="urn:microsoft.com/office/officeart/2017/3/layout/DropPinTimeline"/>
    <dgm:cxn modelId="{DA57C1DD-192D-489A-BBC9-D9ACA01A09F2}" type="presParOf" srcId="{DCEEC7C0-6CAC-4153-B66A-D920E3B7F504}" destId="{1A7A92CB-81F0-42D4-87BF-4008DEFA9CA8}" srcOrd="5" destOrd="0" presId="urn:microsoft.com/office/officeart/2017/3/layout/DropPinTimeline"/>
    <dgm:cxn modelId="{7E5E61DA-CACE-4FC7-A295-A50C9FA0159E}" type="presParOf" srcId="{46A6B157-7198-41C4-9D25-C4F8885F1B6F}" destId="{ABE3202B-256B-4398-8B41-CB40EDB06266}" srcOrd="5" destOrd="0" presId="urn:microsoft.com/office/officeart/2017/3/layout/DropPinTimeline"/>
    <dgm:cxn modelId="{07DA9BDD-D756-4F29-80E5-7856AC99F270}" type="presParOf" srcId="{46A6B157-7198-41C4-9D25-C4F8885F1B6F}" destId="{B744CD57-FD23-4E62-9589-4CAC57B034E9}" srcOrd="6" destOrd="0" presId="urn:microsoft.com/office/officeart/2017/3/layout/DropPinTimeline"/>
    <dgm:cxn modelId="{A54741C0-57CC-4443-9EC5-35B27EE5E879}" type="presParOf" srcId="{B744CD57-FD23-4E62-9589-4CAC57B034E9}" destId="{D891B168-1DA5-4124-931F-A51FCB8EFC11}" srcOrd="0" destOrd="0" presId="urn:microsoft.com/office/officeart/2017/3/layout/DropPinTimeline"/>
    <dgm:cxn modelId="{44B3C3FE-C503-4088-9594-FF6526E19BF3}" type="presParOf" srcId="{B744CD57-FD23-4E62-9589-4CAC57B034E9}" destId="{42206762-CD73-4F82-B16A-D168E2503215}" srcOrd="1" destOrd="0" presId="urn:microsoft.com/office/officeart/2017/3/layout/DropPinTimeline"/>
    <dgm:cxn modelId="{239B9997-909E-499F-90E5-95A977AC216C}" type="presParOf" srcId="{42206762-CD73-4F82-B16A-D168E2503215}" destId="{C0DBECBF-E3AA-450B-95D4-8349AA21B4F8}" srcOrd="0" destOrd="0" presId="urn:microsoft.com/office/officeart/2017/3/layout/DropPinTimeline"/>
    <dgm:cxn modelId="{913BA6FA-228D-4434-8839-0BBC563346A1}" type="presParOf" srcId="{42206762-CD73-4F82-B16A-D168E2503215}" destId="{6EDDD44C-F5E4-49AD-B1D9-346B8B8AEE8F}" srcOrd="1" destOrd="0" presId="urn:microsoft.com/office/officeart/2017/3/layout/DropPinTimeline"/>
    <dgm:cxn modelId="{81CB2C61-6B70-4A51-ACCE-DD65EFE72264}" type="presParOf" srcId="{B744CD57-FD23-4E62-9589-4CAC57B034E9}" destId="{FE564261-183D-47F9-8E7E-BCFC5023A815}" srcOrd="2" destOrd="0" presId="urn:microsoft.com/office/officeart/2017/3/layout/DropPinTimeline"/>
    <dgm:cxn modelId="{0D94F868-59F8-4671-9038-53D01D6C70F0}" type="presParOf" srcId="{B744CD57-FD23-4E62-9589-4CAC57B034E9}" destId="{3DA36ABE-9810-4ED4-9A55-2905E7588D06}" srcOrd="3" destOrd="0" presId="urn:microsoft.com/office/officeart/2017/3/layout/DropPinTimeline"/>
    <dgm:cxn modelId="{A0A095FA-FAD3-4861-A220-140A889CB7D8}" type="presParOf" srcId="{B744CD57-FD23-4E62-9589-4CAC57B034E9}" destId="{4B9F5909-A57C-4893-9C8A-D5960FE9BE37}" srcOrd="4" destOrd="0" presId="urn:microsoft.com/office/officeart/2017/3/layout/DropPinTimeline"/>
    <dgm:cxn modelId="{8FFFA548-0EFE-4476-B5A5-95CB32500074}" type="presParOf" srcId="{B744CD57-FD23-4E62-9589-4CAC57B034E9}" destId="{DEDCEF89-DB8F-4197-B2D2-2D39426E0B96}" srcOrd="5" destOrd="0" presId="urn:microsoft.com/office/officeart/2017/3/layout/DropPinTimeline"/>
    <dgm:cxn modelId="{D7A836E4-E400-4ED7-ABF3-88920F3B86D1}" type="presParOf" srcId="{46A6B157-7198-41C4-9D25-C4F8885F1B6F}" destId="{4A96FD2F-C127-41DC-AA54-1EEBED6BA483}" srcOrd="7" destOrd="0" presId="urn:microsoft.com/office/officeart/2017/3/layout/DropPinTimeline"/>
    <dgm:cxn modelId="{2E35C8AB-C54E-4DE6-98F2-126D8B12CA35}" type="presParOf" srcId="{46A6B157-7198-41C4-9D25-C4F8885F1B6F}" destId="{A1AE2BC4-A99C-4DD3-A84D-EB3461D18287}" srcOrd="8" destOrd="0" presId="urn:microsoft.com/office/officeart/2017/3/layout/DropPinTimeline"/>
    <dgm:cxn modelId="{AC45CECB-C5CF-4E80-98D8-0844891DC577}" type="presParOf" srcId="{A1AE2BC4-A99C-4DD3-A84D-EB3461D18287}" destId="{278CF1E0-B1C4-4B10-A5EC-FD7EF0557E2D}" srcOrd="0" destOrd="0" presId="urn:microsoft.com/office/officeart/2017/3/layout/DropPinTimeline"/>
    <dgm:cxn modelId="{FAC5196A-0FF0-48C2-A8D5-A327A9296F37}" type="presParOf" srcId="{A1AE2BC4-A99C-4DD3-A84D-EB3461D18287}" destId="{27B65FB4-BE6A-41E6-BBE9-8DC9F7B73486}" srcOrd="1" destOrd="0" presId="urn:microsoft.com/office/officeart/2017/3/layout/DropPinTimeline"/>
    <dgm:cxn modelId="{6506C7DF-695E-463E-9F7A-076AACE839A3}" type="presParOf" srcId="{27B65FB4-BE6A-41E6-BBE9-8DC9F7B73486}" destId="{488CC4C6-DFBC-460C-A9ED-BEDA8CC682D4}" srcOrd="0" destOrd="0" presId="urn:microsoft.com/office/officeart/2017/3/layout/DropPinTimeline"/>
    <dgm:cxn modelId="{BB2EC07F-9382-4ADC-B58A-370E51165161}" type="presParOf" srcId="{27B65FB4-BE6A-41E6-BBE9-8DC9F7B73486}" destId="{48CA82DA-B677-461B-A08D-337683480059}" srcOrd="1" destOrd="0" presId="urn:microsoft.com/office/officeart/2017/3/layout/DropPinTimeline"/>
    <dgm:cxn modelId="{D2C7B1A6-CF92-4104-85AF-7ED69E77FB2E}" type="presParOf" srcId="{A1AE2BC4-A99C-4DD3-A84D-EB3461D18287}" destId="{D1646913-A3FA-4470-A3E9-C64B0A13A62A}" srcOrd="2" destOrd="0" presId="urn:microsoft.com/office/officeart/2017/3/layout/DropPinTimeline"/>
    <dgm:cxn modelId="{6DFB5DDF-069E-470A-9D51-14C2EEBAEAB6}" type="presParOf" srcId="{A1AE2BC4-A99C-4DD3-A84D-EB3461D18287}" destId="{6EC2FC68-E1B8-4274-8090-C2C96A4CD82C}" srcOrd="3" destOrd="0" presId="urn:microsoft.com/office/officeart/2017/3/layout/DropPinTimeline"/>
    <dgm:cxn modelId="{E13030DA-BCC9-42B5-90A4-C1245E765FC8}" type="presParOf" srcId="{A1AE2BC4-A99C-4DD3-A84D-EB3461D18287}" destId="{4F41BF23-550C-4E7F-977E-3D22E3AF7B51}" srcOrd="4" destOrd="0" presId="urn:microsoft.com/office/officeart/2017/3/layout/DropPinTimeline"/>
    <dgm:cxn modelId="{5DC7870F-4614-4A72-AB7A-994AF1F8A4DE}" type="presParOf" srcId="{A1AE2BC4-A99C-4DD3-A84D-EB3461D18287}" destId="{5018695D-CFD4-49F8-8967-BA8A0C0A0DE1}" srcOrd="5" destOrd="0" presId="urn:microsoft.com/office/officeart/2017/3/layout/DropPinTimeline"/>
    <dgm:cxn modelId="{39DED560-FDC7-4A20-BA37-B726CE3DBE1E}" type="presParOf" srcId="{46A6B157-7198-41C4-9D25-C4F8885F1B6F}" destId="{61EA613E-57A8-485F-A4A9-29037092E83A}" srcOrd="9" destOrd="0" presId="urn:microsoft.com/office/officeart/2017/3/layout/DropPinTimeline"/>
    <dgm:cxn modelId="{54E41EA0-9E87-40EF-B950-CD0D02632A5E}" type="presParOf" srcId="{46A6B157-7198-41C4-9D25-C4F8885F1B6F}" destId="{0F3B3032-C16A-44EB-AE28-CB7C1D797D2B}" srcOrd="10" destOrd="0" presId="urn:microsoft.com/office/officeart/2017/3/layout/DropPinTimeline"/>
    <dgm:cxn modelId="{1942FCC2-B760-454F-8ED4-284B5F0D173F}" type="presParOf" srcId="{0F3B3032-C16A-44EB-AE28-CB7C1D797D2B}" destId="{A64C6D16-2F77-439A-848A-F1081C5E5CBE}" srcOrd="0" destOrd="0" presId="urn:microsoft.com/office/officeart/2017/3/layout/DropPinTimeline"/>
    <dgm:cxn modelId="{AC143F48-BF04-4D0E-89BA-960F2ABBD0BF}" type="presParOf" srcId="{0F3B3032-C16A-44EB-AE28-CB7C1D797D2B}" destId="{8EFC6EAF-71E5-48C3-9F69-6FB96640B14F}" srcOrd="1" destOrd="0" presId="urn:microsoft.com/office/officeart/2017/3/layout/DropPinTimeline"/>
    <dgm:cxn modelId="{9D150C9C-5EFC-4A02-8C37-075CE44C91E1}" type="presParOf" srcId="{8EFC6EAF-71E5-48C3-9F69-6FB96640B14F}" destId="{73F98938-B973-410F-B6E0-43437FA146E6}" srcOrd="0" destOrd="0" presId="urn:microsoft.com/office/officeart/2017/3/layout/DropPinTimeline"/>
    <dgm:cxn modelId="{64F7D1CF-1C75-4E99-9650-834BFE5A5694}" type="presParOf" srcId="{8EFC6EAF-71E5-48C3-9F69-6FB96640B14F}" destId="{26BE64BD-02BC-4C6F-AC50-F9617E59754D}" srcOrd="1" destOrd="0" presId="urn:microsoft.com/office/officeart/2017/3/layout/DropPinTimeline"/>
    <dgm:cxn modelId="{C16907F7-D721-4CDC-AE06-6F5EE47FD277}" type="presParOf" srcId="{0F3B3032-C16A-44EB-AE28-CB7C1D797D2B}" destId="{5C5070CD-E29E-4F50-9A43-342A2DE968FF}" srcOrd="2" destOrd="0" presId="urn:microsoft.com/office/officeart/2017/3/layout/DropPinTimeline"/>
    <dgm:cxn modelId="{CA8AB878-D5FF-4555-BB9A-8E6D1CC53290}" type="presParOf" srcId="{0F3B3032-C16A-44EB-AE28-CB7C1D797D2B}" destId="{6FED4196-A0D3-4E5C-83DA-99291A8FFFC3}" srcOrd="3" destOrd="0" presId="urn:microsoft.com/office/officeart/2017/3/layout/DropPinTimeline"/>
    <dgm:cxn modelId="{55A40688-F4F2-41AC-A466-706C7C2D4FCF}" type="presParOf" srcId="{0F3B3032-C16A-44EB-AE28-CB7C1D797D2B}" destId="{54DE4918-169B-4E9C-B946-44A9D45AEC94}" srcOrd="4" destOrd="0" presId="urn:microsoft.com/office/officeart/2017/3/layout/DropPinTimeline"/>
    <dgm:cxn modelId="{506414DA-3D19-4555-9698-F2128A0EF183}" type="presParOf" srcId="{0F3B3032-C16A-44EB-AE28-CB7C1D797D2B}" destId="{75F2030E-997B-4809-B3F1-AEF48EEEDB2B}" srcOrd="5" destOrd="0" presId="urn:microsoft.com/office/officeart/2017/3/layout/DropPinTimeline"/>
  </dgm:cxnLst>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3085546-7C7C-4B3E-ABEB-2669F1A65FB2}" type="doc">
      <dgm:prSet loTypeId="urn:microsoft.com/office/officeart/2017/3/layout/DropPinTimeline" loCatId="process" qsTypeId="urn:microsoft.com/office/officeart/2005/8/quickstyle/simple1" qsCatId="simple" csTypeId="urn:microsoft.com/office/officeart/2005/8/colors/accent1_2" csCatId="accent1" phldr="1"/>
      <dgm:spPr/>
      <dgm:t>
        <a:bodyPr/>
        <a:lstStyle/>
        <a:p>
          <a:endParaRPr lang="en-US"/>
        </a:p>
      </dgm:t>
    </dgm:pt>
    <dgm:pt modelId="{831701CF-77C7-46C0-A913-8CC39517BAB8}">
      <dgm:prSet phldrT="[Text]"/>
      <dgm:spPr/>
      <dgm:t>
        <a:bodyPr/>
        <a:lstStyle/>
        <a:p>
          <a:pPr>
            <a:defRPr b="1"/>
          </a:pPr>
          <a:endParaRPr lang="en-US" dirty="0">
            <a:solidFill>
              <a:schemeClr val="tx1"/>
            </a:solidFill>
          </a:endParaRPr>
        </a:p>
      </dgm:t>
    </dgm:pt>
    <dgm:pt modelId="{13FBC60D-3EA6-4496-BA97-C1AE8C7F8961}" type="parTrans" cxnId="{39A11E5C-7A57-4117-A6DF-36000C29509C}">
      <dgm:prSet/>
      <dgm:spPr/>
      <dgm:t>
        <a:bodyPr/>
        <a:lstStyle/>
        <a:p>
          <a:endParaRPr lang="en-US"/>
        </a:p>
      </dgm:t>
    </dgm:pt>
    <dgm:pt modelId="{75156CDF-E17B-4DAD-AE37-EA44D7F37090}" type="sibTrans" cxnId="{39A11E5C-7A57-4117-A6DF-36000C29509C}">
      <dgm:prSet/>
      <dgm:spPr/>
      <dgm:t>
        <a:bodyPr/>
        <a:lstStyle/>
        <a:p>
          <a:endParaRPr lang="en-US"/>
        </a:p>
      </dgm:t>
    </dgm:pt>
    <dgm:pt modelId="{096A9AF0-0DAE-4EB3-B448-4501DA034F4A}">
      <dgm:prSet phldrT="[Text]" custT="1"/>
      <dgm:spPr/>
      <dgm:t>
        <a:bodyPr/>
        <a:lstStyle/>
        <a:p>
          <a:pPr>
            <a:defRPr b="1"/>
          </a:pPr>
          <a:r>
            <a:rPr lang="en-US" sz="1600" b="1" dirty="0">
              <a:solidFill>
                <a:schemeClr val="tx1"/>
              </a:solidFill>
            </a:rPr>
            <a:t>1888-1894</a:t>
          </a:r>
          <a:endParaRPr lang="en-US" sz="1100" dirty="0">
            <a:solidFill>
              <a:schemeClr val="tx1"/>
            </a:solidFill>
          </a:endParaRPr>
        </a:p>
      </dgm:t>
    </dgm:pt>
    <dgm:pt modelId="{8CE6ABD6-768E-42C8-9029-C3B5F278B21C}" type="parTrans" cxnId="{CA0753BD-DB60-4D68-8486-5B376B839B26}">
      <dgm:prSet/>
      <dgm:spPr/>
      <dgm:t>
        <a:bodyPr/>
        <a:lstStyle/>
        <a:p>
          <a:endParaRPr lang="en-US"/>
        </a:p>
      </dgm:t>
    </dgm:pt>
    <dgm:pt modelId="{6B0D7DA9-E6ED-4137-9716-F48BF62327A8}" type="sibTrans" cxnId="{CA0753BD-DB60-4D68-8486-5B376B839B26}">
      <dgm:prSet/>
      <dgm:spPr/>
      <dgm:t>
        <a:bodyPr/>
        <a:lstStyle/>
        <a:p>
          <a:endParaRPr lang="en-US"/>
        </a:p>
      </dgm:t>
    </dgm:pt>
    <dgm:pt modelId="{CA6B1BA0-B2FC-48AD-8EDA-F4AAA4AF2782}">
      <dgm:prSet custT="1"/>
      <dgm:spPr/>
      <dgm:t>
        <a:bodyPr/>
        <a:lstStyle/>
        <a:p>
          <a:pPr>
            <a:defRPr b="1"/>
          </a:pPr>
          <a:r>
            <a:rPr lang="en-US" sz="1600" b="1" dirty="0">
              <a:solidFill>
                <a:schemeClr val="tx1"/>
              </a:solidFill>
            </a:rPr>
            <a:t>1887</a:t>
          </a:r>
          <a:endParaRPr lang="en-US" sz="1100" dirty="0">
            <a:solidFill>
              <a:schemeClr val="tx1"/>
            </a:solidFill>
          </a:endParaRPr>
        </a:p>
      </dgm:t>
    </dgm:pt>
    <dgm:pt modelId="{D7D3AA07-BCB9-4212-A556-E90870FB1413}" type="parTrans" cxnId="{CD6B6EE8-3813-4EF1-BFEC-C005A3326D63}">
      <dgm:prSet/>
      <dgm:spPr/>
      <dgm:t>
        <a:bodyPr/>
        <a:lstStyle/>
        <a:p>
          <a:endParaRPr lang="en-US"/>
        </a:p>
      </dgm:t>
    </dgm:pt>
    <dgm:pt modelId="{39FB540D-D808-4040-9A37-0AC474C0212F}" type="sibTrans" cxnId="{CD6B6EE8-3813-4EF1-BFEC-C005A3326D63}">
      <dgm:prSet/>
      <dgm:spPr/>
      <dgm:t>
        <a:bodyPr/>
        <a:lstStyle/>
        <a:p>
          <a:endParaRPr lang="en-US"/>
        </a:p>
      </dgm:t>
    </dgm:pt>
    <dgm:pt modelId="{92921081-529B-4D1C-83A4-C416BB4C5224}">
      <dgm:prSet/>
      <dgm:spPr/>
      <dgm:t>
        <a:bodyPr/>
        <a:lstStyle/>
        <a:p>
          <a:r>
            <a:rPr lang="en-US" dirty="0">
              <a:solidFill>
                <a:schemeClr val="tx1"/>
              </a:solidFill>
            </a:rPr>
            <a:t>JAP, Chief Justice, MS Supreme Court</a:t>
          </a:r>
        </a:p>
      </dgm:t>
    </dgm:pt>
    <dgm:pt modelId="{5AD2C2F8-A1D7-469B-93D8-B578BEFE51F8}" type="parTrans" cxnId="{B05C4C7C-FEB8-4825-98A0-C38D3021918A}">
      <dgm:prSet/>
      <dgm:spPr/>
      <dgm:t>
        <a:bodyPr/>
        <a:lstStyle/>
        <a:p>
          <a:endParaRPr lang="en-US"/>
        </a:p>
      </dgm:t>
    </dgm:pt>
    <dgm:pt modelId="{ECC13403-1F53-4ED4-AE4F-334EEC7C8710}" type="sibTrans" cxnId="{B05C4C7C-FEB8-4825-98A0-C38D3021918A}">
      <dgm:prSet/>
      <dgm:spPr/>
      <dgm:t>
        <a:bodyPr/>
        <a:lstStyle/>
        <a:p>
          <a:endParaRPr lang="en-US"/>
        </a:p>
      </dgm:t>
    </dgm:pt>
    <dgm:pt modelId="{3CB04A44-4013-4CA7-90FD-29AFC3C15E37}">
      <dgm:prSet custT="1"/>
      <dgm:spPr/>
      <dgm:t>
        <a:bodyPr/>
        <a:lstStyle/>
        <a:p>
          <a:r>
            <a:rPr lang="en-US" sz="1800" dirty="0">
              <a:solidFill>
                <a:schemeClr val="tx1"/>
              </a:solidFill>
            </a:rPr>
            <a:t>Mississippi legislature invited JAP Campbell to draft Mississippi codes</a:t>
          </a:r>
        </a:p>
        <a:p>
          <a:r>
            <a:rPr lang="en-US" sz="1800" dirty="0">
              <a:solidFill>
                <a:schemeClr val="tx1"/>
              </a:solidFill>
            </a:rPr>
            <a:t>Paid </a:t>
          </a:r>
          <a:r>
            <a:rPr lang="en-US" sz="1800" b="1" dirty="0">
              <a:solidFill>
                <a:schemeClr val="accent4">
                  <a:lumMod val="75000"/>
                </a:schemeClr>
              </a:solidFill>
            </a:rPr>
            <a:t>$3.500 </a:t>
          </a:r>
          <a:r>
            <a:rPr lang="en-US" sz="1800" dirty="0">
              <a:solidFill>
                <a:schemeClr val="tx1"/>
              </a:solidFill>
            </a:rPr>
            <a:t>for services 11.01.1880</a:t>
          </a:r>
        </a:p>
      </dgm:t>
    </dgm:pt>
    <dgm:pt modelId="{ECEE936A-E3CC-4209-BECC-1CD0C85A2B72}" type="parTrans" cxnId="{24A8F052-3377-4BA4-8C62-CCF5039C85D7}">
      <dgm:prSet/>
      <dgm:spPr/>
      <dgm:t>
        <a:bodyPr/>
        <a:lstStyle/>
        <a:p>
          <a:endParaRPr lang="en-US"/>
        </a:p>
      </dgm:t>
    </dgm:pt>
    <dgm:pt modelId="{D7A8F7A0-47A3-4464-B3B7-E0806DF46627}" type="sibTrans" cxnId="{24A8F052-3377-4BA4-8C62-CCF5039C85D7}">
      <dgm:prSet/>
      <dgm:spPr/>
      <dgm:t>
        <a:bodyPr/>
        <a:lstStyle/>
        <a:p>
          <a:endParaRPr lang="en-US"/>
        </a:p>
      </dgm:t>
    </dgm:pt>
    <dgm:pt modelId="{212ADAAB-D5CB-4BBC-8DAF-7340FD334994}">
      <dgm:prSet custT="1"/>
      <dgm:spPr/>
      <dgm:t>
        <a:bodyPr/>
        <a:lstStyle/>
        <a:p>
          <a:pPr>
            <a:defRPr b="1"/>
          </a:pPr>
          <a:r>
            <a:rPr lang="en-US" sz="1600" b="1" dirty="0">
              <a:solidFill>
                <a:schemeClr val="tx1"/>
              </a:solidFill>
            </a:rPr>
            <a:t>MS Supreme Associate Justice, 1876</a:t>
          </a:r>
          <a:endParaRPr lang="en-US" sz="1100" dirty="0">
            <a:solidFill>
              <a:schemeClr val="tx1"/>
            </a:solidFill>
          </a:endParaRPr>
        </a:p>
      </dgm:t>
    </dgm:pt>
    <dgm:pt modelId="{45F6D312-A686-491E-95E3-EFB9640CC472}" type="parTrans" cxnId="{C8C7266C-2A0C-476A-85B3-F12BE2521F4C}">
      <dgm:prSet/>
      <dgm:spPr/>
      <dgm:t>
        <a:bodyPr/>
        <a:lstStyle/>
        <a:p>
          <a:endParaRPr lang="en-US"/>
        </a:p>
      </dgm:t>
    </dgm:pt>
    <dgm:pt modelId="{AB2787E4-2A8B-428D-A4AE-2B14DCFFC4E7}" type="sibTrans" cxnId="{C8C7266C-2A0C-476A-85B3-F12BE2521F4C}">
      <dgm:prSet/>
      <dgm:spPr/>
      <dgm:t>
        <a:bodyPr/>
        <a:lstStyle/>
        <a:p>
          <a:endParaRPr lang="en-US"/>
        </a:p>
      </dgm:t>
    </dgm:pt>
    <dgm:pt modelId="{2AEE5C11-34AE-4EB7-8907-9BED418EA471}">
      <dgm:prSet/>
      <dgm:spPr/>
      <dgm:t>
        <a:bodyPr/>
        <a:lstStyle/>
        <a:p>
          <a:r>
            <a:rPr lang="en-US" dirty="0">
              <a:solidFill>
                <a:schemeClr val="tx1"/>
              </a:solidFill>
            </a:rPr>
            <a:t>appointment by Gov. John H. Stone</a:t>
          </a:r>
        </a:p>
      </dgm:t>
    </dgm:pt>
    <dgm:pt modelId="{2E14AD1F-C7EA-45AE-ADC0-0EE92A6516CB}" type="parTrans" cxnId="{DD687B5C-28C8-4088-99B8-D375C5FDAE4A}">
      <dgm:prSet/>
      <dgm:spPr/>
      <dgm:t>
        <a:bodyPr/>
        <a:lstStyle/>
        <a:p>
          <a:endParaRPr lang="en-US"/>
        </a:p>
      </dgm:t>
    </dgm:pt>
    <dgm:pt modelId="{F36FDDA0-6B91-47CB-8114-B6F076E55FC8}" type="sibTrans" cxnId="{DD687B5C-28C8-4088-99B8-D375C5FDAE4A}">
      <dgm:prSet/>
      <dgm:spPr/>
      <dgm:t>
        <a:bodyPr/>
        <a:lstStyle/>
        <a:p>
          <a:endParaRPr lang="en-US"/>
        </a:p>
      </dgm:t>
    </dgm:pt>
    <dgm:pt modelId="{A2560FD2-F12F-4A06-A96F-B86674952111}">
      <dgm:prSet/>
      <dgm:spPr/>
      <dgm:t>
        <a:bodyPr/>
        <a:lstStyle/>
        <a:p>
          <a:pPr>
            <a:defRPr b="1"/>
          </a:pPr>
          <a:endParaRPr lang="en-US" b="1" i="0" dirty="0">
            <a:solidFill>
              <a:schemeClr val="tx1"/>
            </a:solidFill>
          </a:endParaRPr>
        </a:p>
      </dgm:t>
    </dgm:pt>
    <dgm:pt modelId="{96173659-138A-4A00-AE0B-9063EA9393A6}" type="parTrans" cxnId="{F9D8B584-9399-4A2B-8ADC-F71293A4822C}">
      <dgm:prSet/>
      <dgm:spPr/>
      <dgm:t>
        <a:bodyPr/>
        <a:lstStyle/>
        <a:p>
          <a:endParaRPr lang="en-US"/>
        </a:p>
      </dgm:t>
    </dgm:pt>
    <dgm:pt modelId="{D3C3BC3F-2256-4FBC-AFA5-0D035E3EACD7}" type="sibTrans" cxnId="{F9D8B584-9399-4A2B-8ADC-F71293A4822C}">
      <dgm:prSet/>
      <dgm:spPr/>
      <dgm:t>
        <a:bodyPr/>
        <a:lstStyle/>
        <a:p>
          <a:endParaRPr lang="en-US"/>
        </a:p>
      </dgm:t>
    </dgm:pt>
    <dgm:pt modelId="{4EA069F3-397F-40D5-94A6-32C3E355C277}">
      <dgm:prSet/>
      <dgm:spPr/>
      <dgm:t>
        <a:bodyPr anchor="t"/>
        <a:lstStyle/>
        <a:p>
          <a:pPr>
            <a:defRPr b="1"/>
          </a:pPr>
          <a:endParaRPr lang="en-US" b="0" i="0" dirty="0">
            <a:solidFill>
              <a:schemeClr val="tx1"/>
            </a:solidFill>
          </a:endParaRPr>
        </a:p>
      </dgm:t>
    </dgm:pt>
    <dgm:pt modelId="{2F99115B-608E-4E08-A503-B74879A76D07}" type="parTrans" cxnId="{BC5A70C8-9D97-4922-BCDB-6316D191C527}">
      <dgm:prSet/>
      <dgm:spPr/>
      <dgm:t>
        <a:bodyPr/>
        <a:lstStyle/>
        <a:p>
          <a:endParaRPr lang="en-US"/>
        </a:p>
      </dgm:t>
    </dgm:pt>
    <dgm:pt modelId="{E94D5EF7-F47C-476C-A5FE-1C35261B578A}" type="sibTrans" cxnId="{BC5A70C8-9D97-4922-BCDB-6316D191C527}">
      <dgm:prSet/>
      <dgm:spPr/>
      <dgm:t>
        <a:bodyPr/>
        <a:lstStyle/>
        <a:p>
          <a:endParaRPr lang="en-US"/>
        </a:p>
      </dgm:t>
    </dgm:pt>
    <dgm:pt modelId="{1E529C6E-C939-479A-A075-9E9B02837B50}">
      <dgm:prSet/>
      <dgm:spPr/>
      <dgm:t>
        <a:bodyPr anchor="b"/>
        <a:lstStyle/>
        <a:p>
          <a:endParaRPr lang="en-US" b="0" i="0" dirty="0">
            <a:solidFill>
              <a:schemeClr val="tx1"/>
            </a:solidFill>
          </a:endParaRPr>
        </a:p>
      </dgm:t>
    </dgm:pt>
    <dgm:pt modelId="{46B3C017-F97A-4640-992A-33AEE06B2EFC}" type="parTrans" cxnId="{99746BB5-7122-43B8-8680-CF610F03585C}">
      <dgm:prSet/>
      <dgm:spPr/>
      <dgm:t>
        <a:bodyPr/>
        <a:lstStyle/>
        <a:p>
          <a:endParaRPr lang="en-US"/>
        </a:p>
      </dgm:t>
    </dgm:pt>
    <dgm:pt modelId="{192E80CB-2667-481C-8244-6EC4AEED1BC2}" type="sibTrans" cxnId="{99746BB5-7122-43B8-8680-CF610F03585C}">
      <dgm:prSet/>
      <dgm:spPr/>
      <dgm:t>
        <a:bodyPr/>
        <a:lstStyle/>
        <a:p>
          <a:endParaRPr lang="en-US"/>
        </a:p>
      </dgm:t>
    </dgm:pt>
    <dgm:pt modelId="{7A5D3400-AF5B-4297-8592-4C1EDB9D0973}" type="pres">
      <dgm:prSet presAssocID="{63085546-7C7C-4B3E-ABEB-2669F1A65FB2}" presName="root" presStyleCnt="0">
        <dgm:presLayoutVars>
          <dgm:chMax/>
          <dgm:chPref/>
          <dgm:animLvl val="lvl"/>
        </dgm:presLayoutVars>
      </dgm:prSet>
      <dgm:spPr/>
    </dgm:pt>
    <dgm:pt modelId="{BD204284-1F7C-4D58-BC79-8C2DEE7E9FAF}" type="pres">
      <dgm:prSet presAssocID="{63085546-7C7C-4B3E-ABEB-2669F1A65FB2}" presName="divider" presStyleLbl="fgAcc1" presStyleIdx="0" presStyleCnt="7" custSzY="428624"/>
      <dgm:spPr>
        <a:prstGeom prst="homePlate">
          <a:avLst/>
        </a:prstGeom>
        <a:gradFill rotWithShape="0">
          <a:gsLst>
            <a:gs pos="0">
              <a:schemeClr val="bg1">
                <a:lumMod val="95000"/>
              </a:schemeClr>
            </a:gs>
            <a:gs pos="100000">
              <a:schemeClr val="bg1">
                <a:lumMod val="85000"/>
              </a:schemeClr>
            </a:gs>
          </a:gsLst>
          <a:lin ang="1200000" scaled="0"/>
        </a:gradFill>
        <a:ln w="12700" cap="flat" cmpd="sng" algn="ctr">
          <a:noFill/>
          <a:prstDash val="solid"/>
          <a:miter lim="800000"/>
          <a:tailEnd type="arrow" w="sm" len="sm"/>
        </a:ln>
        <a:effectLst/>
      </dgm:spPr>
    </dgm:pt>
    <dgm:pt modelId="{46A6B157-7198-41C4-9D25-C4F8885F1B6F}" type="pres">
      <dgm:prSet presAssocID="{63085546-7C7C-4B3E-ABEB-2669F1A65FB2}" presName="nodes" presStyleCnt="0">
        <dgm:presLayoutVars>
          <dgm:chMax/>
          <dgm:chPref/>
          <dgm:animLvl val="lvl"/>
        </dgm:presLayoutVars>
      </dgm:prSet>
      <dgm:spPr/>
    </dgm:pt>
    <dgm:pt modelId="{C6A48C4D-0F4C-477B-8447-594E75E96B25}" type="pres">
      <dgm:prSet presAssocID="{831701CF-77C7-46C0-A913-8CC39517BAB8}" presName="composite" presStyleCnt="0"/>
      <dgm:spPr/>
    </dgm:pt>
    <dgm:pt modelId="{49A453A6-1D6F-49E2-B04D-DAE1C10C0647}" type="pres">
      <dgm:prSet presAssocID="{831701CF-77C7-46C0-A913-8CC39517BAB8}" presName="ConnectorPoint" presStyleLbl="lnNode1" presStyleIdx="0" presStyleCnt="6"/>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EE19943F-E3A4-4D9E-8445-1F46441E74AF}" type="pres">
      <dgm:prSet presAssocID="{831701CF-77C7-46C0-A913-8CC39517BAB8}" presName="DropPinPlaceHolder" presStyleCnt="0"/>
      <dgm:spPr/>
    </dgm:pt>
    <dgm:pt modelId="{D95A0D62-C5D9-4598-8807-C13AB73C5300}" type="pres">
      <dgm:prSet presAssocID="{831701CF-77C7-46C0-A913-8CC39517BAB8}" presName="DropPin" presStyleLbl="alignNode1" presStyleIdx="0" presStyleCnt="6"/>
      <dgm:spPr/>
    </dgm:pt>
    <dgm:pt modelId="{B84DF4BC-AE67-4B83-A197-BE8A7805787E}" type="pres">
      <dgm:prSet presAssocID="{831701CF-77C7-46C0-A913-8CC39517BAB8}" presName="Ellipse" presStyleLbl="fgAcc1" presStyleIdx="1" presStyleCnt="7"/>
      <dgm:spPr>
        <a:solidFill>
          <a:schemeClr val="lt1">
            <a:alpha val="90000"/>
            <a:hueOff val="0"/>
            <a:satOff val="0"/>
            <a:lumOff val="0"/>
            <a:alphaOff val="0"/>
          </a:schemeClr>
        </a:solidFill>
        <a:ln w="12700" cap="flat" cmpd="sng" algn="ctr">
          <a:noFill/>
          <a:prstDash val="solid"/>
          <a:miter lim="800000"/>
        </a:ln>
        <a:effectLst/>
      </dgm:spPr>
    </dgm:pt>
    <dgm:pt modelId="{70F16759-0B6F-4D25-8A0E-688E4B08C68D}" type="pres">
      <dgm:prSet presAssocID="{831701CF-77C7-46C0-A913-8CC39517BAB8}" presName="L2TextContainer" presStyleLbl="revTx" presStyleIdx="0" presStyleCnt="12">
        <dgm:presLayoutVars>
          <dgm:bulletEnabled val="1"/>
        </dgm:presLayoutVars>
      </dgm:prSet>
      <dgm:spPr/>
    </dgm:pt>
    <dgm:pt modelId="{0C8420CB-4DC4-4CF8-8713-2CA21585A163}" type="pres">
      <dgm:prSet presAssocID="{831701CF-77C7-46C0-A913-8CC39517BAB8}" presName="L1TextContainer" presStyleLbl="revTx" presStyleIdx="1" presStyleCnt="12">
        <dgm:presLayoutVars>
          <dgm:chMax val="1"/>
          <dgm:chPref val="1"/>
          <dgm:bulletEnabled val="1"/>
        </dgm:presLayoutVars>
      </dgm:prSet>
      <dgm:spPr/>
    </dgm:pt>
    <dgm:pt modelId="{24228242-0633-422D-9617-DC60B35E256F}" type="pres">
      <dgm:prSet presAssocID="{831701CF-77C7-46C0-A913-8CC39517BAB8}" presName="ConnectLine" presStyleLbl="sibTrans1D1" presStyleIdx="0" presStyleCnt="6"/>
      <dgm:spPr>
        <a:noFill/>
        <a:ln w="12700" cap="flat" cmpd="sng" algn="ctr">
          <a:solidFill>
            <a:schemeClr val="accent1">
              <a:hueOff val="0"/>
              <a:satOff val="0"/>
              <a:lumOff val="0"/>
              <a:alphaOff val="0"/>
            </a:schemeClr>
          </a:solidFill>
          <a:prstDash val="dash"/>
          <a:miter lim="800000"/>
        </a:ln>
        <a:effectLst/>
      </dgm:spPr>
    </dgm:pt>
    <dgm:pt modelId="{53371A0A-167C-402E-A80F-590F652E8D70}" type="pres">
      <dgm:prSet presAssocID="{831701CF-77C7-46C0-A913-8CC39517BAB8}" presName="EmptyPlaceHolder" presStyleCnt="0"/>
      <dgm:spPr/>
    </dgm:pt>
    <dgm:pt modelId="{6EA0B857-DBC9-4C02-88BD-019FBE87FB10}" type="pres">
      <dgm:prSet presAssocID="{75156CDF-E17B-4DAD-AE37-EA44D7F37090}" presName="spaceBetweenRectangles" presStyleCnt="0"/>
      <dgm:spPr/>
    </dgm:pt>
    <dgm:pt modelId="{64373A7D-C7A5-4C0C-9781-58743159539A}" type="pres">
      <dgm:prSet presAssocID="{096A9AF0-0DAE-4EB3-B448-4501DA034F4A}" presName="composite" presStyleCnt="0"/>
      <dgm:spPr/>
    </dgm:pt>
    <dgm:pt modelId="{B57996C3-16BE-4CEB-B9E2-6FFC42938F41}" type="pres">
      <dgm:prSet presAssocID="{096A9AF0-0DAE-4EB3-B448-4501DA034F4A}" presName="ConnectorPoint" presStyleLbl="lnNode1" presStyleIdx="1" presStyleCnt="6"/>
      <dgm:spPr>
        <a:solidFill>
          <a:schemeClr val="accent1">
            <a:hueOff val="0"/>
            <a:satOff val="0"/>
            <a:lumOff val="0"/>
            <a:alphaOff val="0"/>
          </a:schemeClr>
        </a:solidFill>
        <a:ln w="6350" cap="flat" cmpd="sng" algn="ctr">
          <a:noFill/>
          <a:prstDash val="solid"/>
          <a:miter lim="800000"/>
        </a:ln>
        <a:effectLst/>
      </dgm:spPr>
    </dgm:pt>
    <dgm:pt modelId="{BC71368F-DA7E-405D-93AC-3A6767BF9FC6}" type="pres">
      <dgm:prSet presAssocID="{096A9AF0-0DAE-4EB3-B448-4501DA034F4A}" presName="DropPinPlaceHolder" presStyleCnt="0"/>
      <dgm:spPr/>
    </dgm:pt>
    <dgm:pt modelId="{5B4632EA-1574-417A-A3FA-D711159FBAD1}" type="pres">
      <dgm:prSet presAssocID="{096A9AF0-0DAE-4EB3-B448-4501DA034F4A}" presName="DropPin" presStyleLbl="alignNode1" presStyleIdx="1" presStyleCnt="6"/>
      <dgm:spPr>
        <a:ln>
          <a:noFill/>
        </a:ln>
      </dgm:spPr>
    </dgm:pt>
    <dgm:pt modelId="{032E0966-F86B-4BBD-BE80-8FAB861AF0E8}" type="pres">
      <dgm:prSet presAssocID="{096A9AF0-0DAE-4EB3-B448-4501DA034F4A}" presName="Ellipse" presStyleLbl="fgAcc1" presStyleIdx="2" presStyleCnt="7"/>
      <dgm:spPr>
        <a:prstGeom prst="donut">
          <a:avLst/>
        </a:prstGeom>
        <a:solidFill>
          <a:schemeClr val="lt1">
            <a:hueOff val="0"/>
            <a:satOff val="0"/>
            <a:lumOff val="0"/>
          </a:schemeClr>
        </a:solidFill>
        <a:ln w="12700" cap="flat" cmpd="sng" algn="ctr">
          <a:noFill/>
          <a:prstDash val="solid"/>
          <a:miter lim="800000"/>
        </a:ln>
        <a:effectLst/>
      </dgm:spPr>
    </dgm:pt>
    <dgm:pt modelId="{B608C5A1-CE9E-4410-9F2F-F714CC6AB069}" type="pres">
      <dgm:prSet presAssocID="{096A9AF0-0DAE-4EB3-B448-4501DA034F4A}" presName="L2TextContainer" presStyleLbl="revTx" presStyleIdx="2" presStyleCnt="12">
        <dgm:presLayoutVars>
          <dgm:bulletEnabled val="1"/>
        </dgm:presLayoutVars>
      </dgm:prSet>
      <dgm:spPr/>
    </dgm:pt>
    <dgm:pt modelId="{C1E34084-406C-48D5-88FE-7226282DBC49}" type="pres">
      <dgm:prSet presAssocID="{096A9AF0-0DAE-4EB3-B448-4501DA034F4A}" presName="L1TextContainer" presStyleLbl="revTx" presStyleIdx="3" presStyleCnt="12" custLinFactX="90393" custLinFactY="-200000" custLinFactNeighborX="100000" custLinFactNeighborY="-233914">
        <dgm:presLayoutVars>
          <dgm:chMax val="1"/>
          <dgm:chPref val="1"/>
          <dgm:bulletEnabled val="1"/>
        </dgm:presLayoutVars>
      </dgm:prSet>
      <dgm:spPr/>
    </dgm:pt>
    <dgm:pt modelId="{33168228-1414-4AAF-B7E5-C08A80BBB2F1}" type="pres">
      <dgm:prSet presAssocID="{096A9AF0-0DAE-4EB3-B448-4501DA034F4A}" presName="ConnectLine" presStyleLbl="sibTrans1D1" presStyleIdx="1" presStyleCnt="6"/>
      <dgm:spPr>
        <a:xfrm>
          <a:off x="1843314" y="2690813"/>
          <a:ext cx="0" cy="1592961"/>
        </a:xfrm>
        <a:prstGeom prst="line">
          <a:avLst/>
        </a:prstGeom>
        <a:noFill/>
        <a:ln w="3175" cap="flat" cmpd="sng" algn="ctr">
          <a:solidFill>
            <a:prstClr val="white">
              <a:lumMod val="85000"/>
            </a:prstClr>
          </a:solidFill>
          <a:prstDash val="solid"/>
          <a:miter lim="800000"/>
        </a:ln>
        <a:effectLst/>
      </dgm:spPr>
    </dgm:pt>
    <dgm:pt modelId="{C791BCDD-76D3-4E0E-98B9-0C4903CF0E94}" type="pres">
      <dgm:prSet presAssocID="{096A9AF0-0DAE-4EB3-B448-4501DA034F4A}" presName="EmptyPlaceHolder" presStyleCnt="0"/>
      <dgm:spPr/>
    </dgm:pt>
    <dgm:pt modelId="{3B1DA912-FDB7-4F73-8823-B30C56F7DE86}" type="pres">
      <dgm:prSet presAssocID="{6B0D7DA9-E6ED-4137-9716-F48BF62327A8}" presName="spaceBetweenRectangles" presStyleCnt="0"/>
      <dgm:spPr/>
    </dgm:pt>
    <dgm:pt modelId="{D8703D6F-0999-4299-AABE-A57F5D1B3F36}" type="pres">
      <dgm:prSet presAssocID="{4EA069F3-397F-40D5-94A6-32C3E355C277}" presName="composite" presStyleCnt="0"/>
      <dgm:spPr/>
    </dgm:pt>
    <dgm:pt modelId="{FB8EE6CD-E361-4729-83A4-A17409135F8C}" type="pres">
      <dgm:prSet presAssocID="{4EA069F3-397F-40D5-94A6-32C3E355C277}" presName="ConnectorPoint" presStyleLbl="lnNode1" presStyleIdx="2" presStyleCnt="6"/>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775BA3BC-58B4-494D-8906-AB47E5D7C85C}" type="pres">
      <dgm:prSet presAssocID="{4EA069F3-397F-40D5-94A6-32C3E355C277}" presName="DropPinPlaceHolder" presStyleCnt="0"/>
      <dgm:spPr/>
    </dgm:pt>
    <dgm:pt modelId="{4A039CC3-F2A4-4696-9872-D55CDB94C6F8}" type="pres">
      <dgm:prSet presAssocID="{4EA069F3-397F-40D5-94A6-32C3E355C277}" presName="DropPin" presStyleLbl="alignNode1" presStyleIdx="2" presStyleCnt="6"/>
      <dgm:spPr/>
    </dgm:pt>
    <dgm:pt modelId="{ACA02C6E-4EC5-41D9-903B-7DE125E01561}" type="pres">
      <dgm:prSet presAssocID="{4EA069F3-397F-40D5-94A6-32C3E355C277}" presName="Ellipse" presStyleLbl="fgAcc1" presStyleIdx="3" presStyleCnt="7"/>
      <dgm:spPr>
        <a:solidFill>
          <a:schemeClr val="lt1">
            <a:alpha val="90000"/>
            <a:hueOff val="0"/>
            <a:satOff val="0"/>
            <a:lumOff val="0"/>
            <a:alphaOff val="0"/>
          </a:schemeClr>
        </a:solidFill>
        <a:ln w="12700" cap="flat" cmpd="sng" algn="ctr">
          <a:noFill/>
          <a:prstDash val="solid"/>
          <a:miter lim="800000"/>
        </a:ln>
        <a:effectLst/>
      </dgm:spPr>
    </dgm:pt>
    <dgm:pt modelId="{7CC8D9E1-85F5-43D2-BBEF-6659519B2B22}" type="pres">
      <dgm:prSet presAssocID="{4EA069F3-397F-40D5-94A6-32C3E355C277}" presName="L2TextContainer" presStyleLbl="revTx" presStyleIdx="4" presStyleCnt="12">
        <dgm:presLayoutVars>
          <dgm:bulletEnabled val="1"/>
        </dgm:presLayoutVars>
      </dgm:prSet>
      <dgm:spPr/>
    </dgm:pt>
    <dgm:pt modelId="{C1A460BA-00AA-4ACA-832C-302314ABFD70}" type="pres">
      <dgm:prSet presAssocID="{4EA069F3-397F-40D5-94A6-32C3E355C277}" presName="L1TextContainer" presStyleLbl="revTx" presStyleIdx="5" presStyleCnt="12">
        <dgm:presLayoutVars>
          <dgm:chMax val="1"/>
          <dgm:chPref val="1"/>
          <dgm:bulletEnabled val="1"/>
        </dgm:presLayoutVars>
      </dgm:prSet>
      <dgm:spPr/>
    </dgm:pt>
    <dgm:pt modelId="{A6FF95A8-D157-4E1C-9FA6-24B9C719C8E9}" type="pres">
      <dgm:prSet presAssocID="{4EA069F3-397F-40D5-94A6-32C3E355C277}" presName="ConnectLine" presStyleLbl="sibTrans1D1" presStyleIdx="2" presStyleCnt="6"/>
      <dgm:spPr>
        <a:noFill/>
        <a:ln w="12700" cap="flat" cmpd="sng" algn="ctr">
          <a:solidFill>
            <a:schemeClr val="accent1">
              <a:hueOff val="0"/>
              <a:satOff val="0"/>
              <a:lumOff val="0"/>
              <a:alphaOff val="0"/>
            </a:schemeClr>
          </a:solidFill>
          <a:prstDash val="dash"/>
          <a:miter lim="800000"/>
        </a:ln>
        <a:effectLst/>
      </dgm:spPr>
    </dgm:pt>
    <dgm:pt modelId="{DBD7D120-B5B9-4F5A-9941-FD09E77619E5}" type="pres">
      <dgm:prSet presAssocID="{4EA069F3-397F-40D5-94A6-32C3E355C277}" presName="EmptyPlaceHolder" presStyleCnt="0"/>
      <dgm:spPr/>
    </dgm:pt>
    <dgm:pt modelId="{6FA7D518-E86B-4011-B0FC-2D9972F83C4D}" type="pres">
      <dgm:prSet presAssocID="{E94D5EF7-F47C-476C-A5FE-1C35261B578A}" presName="spaceBetweenRectangles" presStyleCnt="0"/>
      <dgm:spPr/>
    </dgm:pt>
    <dgm:pt modelId="{B744CD57-FD23-4E62-9589-4CAC57B034E9}" type="pres">
      <dgm:prSet presAssocID="{CA6B1BA0-B2FC-48AD-8EDA-F4AAA4AF2782}" presName="composite" presStyleCnt="0"/>
      <dgm:spPr/>
    </dgm:pt>
    <dgm:pt modelId="{D891B168-1DA5-4124-931F-A51FCB8EFC11}" type="pres">
      <dgm:prSet presAssocID="{CA6B1BA0-B2FC-48AD-8EDA-F4AAA4AF2782}" presName="ConnectorPoint" presStyleLbl="lnNode1" presStyleIdx="3" presStyleCnt="6"/>
      <dgm:spPr>
        <a:solidFill>
          <a:schemeClr val="accent1">
            <a:hueOff val="0"/>
            <a:satOff val="0"/>
            <a:lumOff val="0"/>
            <a:alphaOff val="0"/>
          </a:schemeClr>
        </a:solidFill>
        <a:ln w="6350" cap="flat" cmpd="sng" algn="ctr">
          <a:noFill/>
          <a:prstDash val="solid"/>
          <a:miter lim="800000"/>
        </a:ln>
        <a:effectLst/>
      </dgm:spPr>
    </dgm:pt>
    <dgm:pt modelId="{42206762-CD73-4F82-B16A-D168E2503215}" type="pres">
      <dgm:prSet presAssocID="{CA6B1BA0-B2FC-48AD-8EDA-F4AAA4AF2782}" presName="DropPinPlaceHolder" presStyleCnt="0"/>
      <dgm:spPr/>
    </dgm:pt>
    <dgm:pt modelId="{C0DBECBF-E3AA-450B-95D4-8349AA21B4F8}" type="pres">
      <dgm:prSet presAssocID="{CA6B1BA0-B2FC-48AD-8EDA-F4AAA4AF2782}" presName="DropPin" presStyleLbl="alignNode1" presStyleIdx="3" presStyleCnt="6"/>
      <dgm:spPr>
        <a:ln>
          <a:noFill/>
        </a:ln>
      </dgm:spPr>
    </dgm:pt>
    <dgm:pt modelId="{6EDDD44C-F5E4-49AD-B1D9-346B8B8AEE8F}" type="pres">
      <dgm:prSet presAssocID="{CA6B1BA0-B2FC-48AD-8EDA-F4AAA4AF2782}" presName="Ellipse" presStyleLbl="fgAcc1" presStyleIdx="4" presStyleCnt="7"/>
      <dgm:spPr>
        <a:prstGeom prst="donut">
          <a:avLst/>
        </a:prstGeom>
        <a:solidFill>
          <a:schemeClr val="lt1">
            <a:hueOff val="0"/>
            <a:satOff val="0"/>
            <a:lumOff val="0"/>
          </a:schemeClr>
        </a:solidFill>
        <a:ln w="12700" cap="flat" cmpd="sng" algn="ctr">
          <a:noFill/>
          <a:prstDash val="solid"/>
          <a:miter lim="800000"/>
        </a:ln>
        <a:effectLst/>
      </dgm:spPr>
    </dgm:pt>
    <dgm:pt modelId="{FE564261-183D-47F9-8E7E-BCFC5023A815}" type="pres">
      <dgm:prSet presAssocID="{CA6B1BA0-B2FC-48AD-8EDA-F4AAA4AF2782}" presName="L2TextContainer" presStyleLbl="revTx" presStyleIdx="6" presStyleCnt="12">
        <dgm:presLayoutVars>
          <dgm:bulletEnabled val="1"/>
        </dgm:presLayoutVars>
      </dgm:prSet>
      <dgm:spPr/>
    </dgm:pt>
    <dgm:pt modelId="{3DA36ABE-9810-4ED4-9A55-2905E7588D06}" type="pres">
      <dgm:prSet presAssocID="{CA6B1BA0-B2FC-48AD-8EDA-F4AAA4AF2782}" presName="L1TextContainer" presStyleLbl="revTx" presStyleIdx="7" presStyleCnt="12" custScaleY="63431" custLinFactY="-200000" custLinFactNeighborX="-64863" custLinFactNeighborY="-246211">
        <dgm:presLayoutVars>
          <dgm:chMax val="1"/>
          <dgm:chPref val="1"/>
          <dgm:bulletEnabled val="1"/>
        </dgm:presLayoutVars>
      </dgm:prSet>
      <dgm:spPr/>
    </dgm:pt>
    <dgm:pt modelId="{4B9F5909-A57C-4893-9C8A-D5960FE9BE37}" type="pres">
      <dgm:prSet presAssocID="{CA6B1BA0-B2FC-48AD-8EDA-F4AAA4AF2782}" presName="ConnectLine" presStyleLbl="sibTrans1D1" presStyleIdx="3" presStyleCnt="6"/>
      <dgm:spPr>
        <a:xfrm>
          <a:off x="4960678" y="2690813"/>
          <a:ext cx="0" cy="1592961"/>
        </a:xfrm>
        <a:prstGeom prst="line">
          <a:avLst/>
        </a:prstGeom>
        <a:noFill/>
        <a:ln w="3175" cap="flat" cmpd="sng" algn="ctr">
          <a:solidFill>
            <a:prstClr val="white">
              <a:lumMod val="85000"/>
            </a:prstClr>
          </a:solidFill>
          <a:prstDash val="solid"/>
          <a:miter lim="800000"/>
        </a:ln>
        <a:effectLst/>
      </dgm:spPr>
    </dgm:pt>
    <dgm:pt modelId="{DEDCEF89-DB8F-4197-B2D2-2D39426E0B96}" type="pres">
      <dgm:prSet presAssocID="{CA6B1BA0-B2FC-48AD-8EDA-F4AAA4AF2782}" presName="EmptyPlaceHolder" presStyleCnt="0"/>
      <dgm:spPr/>
    </dgm:pt>
    <dgm:pt modelId="{4A96FD2F-C127-41DC-AA54-1EEBED6BA483}" type="pres">
      <dgm:prSet presAssocID="{39FB540D-D808-4040-9A37-0AC474C0212F}" presName="spaceBetweenRectangles" presStyleCnt="0"/>
      <dgm:spPr/>
    </dgm:pt>
    <dgm:pt modelId="{A1AE2BC4-A99C-4DD3-A84D-EB3461D18287}" type="pres">
      <dgm:prSet presAssocID="{212ADAAB-D5CB-4BBC-8DAF-7340FD334994}" presName="composite" presStyleCnt="0"/>
      <dgm:spPr/>
    </dgm:pt>
    <dgm:pt modelId="{278CF1E0-B1C4-4B10-A5EC-FD7EF0557E2D}" type="pres">
      <dgm:prSet presAssocID="{212ADAAB-D5CB-4BBC-8DAF-7340FD334994}" presName="ConnectorPoint" presStyleLbl="lnNode1" presStyleIdx="4" presStyleCnt="6"/>
      <dgm:spPr>
        <a:solidFill>
          <a:schemeClr val="accent1">
            <a:hueOff val="0"/>
            <a:satOff val="0"/>
            <a:lumOff val="0"/>
            <a:alphaOff val="0"/>
          </a:schemeClr>
        </a:solidFill>
        <a:ln w="6350" cap="flat" cmpd="sng" algn="ctr">
          <a:noFill/>
          <a:prstDash val="solid"/>
          <a:miter lim="800000"/>
        </a:ln>
        <a:effectLst/>
      </dgm:spPr>
    </dgm:pt>
    <dgm:pt modelId="{27B65FB4-BE6A-41E6-BBE9-8DC9F7B73486}" type="pres">
      <dgm:prSet presAssocID="{212ADAAB-D5CB-4BBC-8DAF-7340FD334994}" presName="DropPinPlaceHolder" presStyleCnt="0"/>
      <dgm:spPr/>
    </dgm:pt>
    <dgm:pt modelId="{488CC4C6-DFBC-460C-A9ED-BEDA8CC682D4}" type="pres">
      <dgm:prSet presAssocID="{212ADAAB-D5CB-4BBC-8DAF-7340FD334994}" presName="DropPin" presStyleLbl="alignNode1" presStyleIdx="4" presStyleCnt="6"/>
      <dgm:spPr>
        <a:ln>
          <a:noFill/>
        </a:ln>
      </dgm:spPr>
    </dgm:pt>
    <dgm:pt modelId="{48CA82DA-B677-461B-A08D-337683480059}" type="pres">
      <dgm:prSet presAssocID="{212ADAAB-D5CB-4BBC-8DAF-7340FD334994}" presName="Ellipse" presStyleLbl="fgAcc1" presStyleIdx="5" presStyleCnt="7"/>
      <dgm:spPr>
        <a:prstGeom prst="donut">
          <a:avLst/>
        </a:prstGeom>
        <a:solidFill>
          <a:schemeClr val="lt1">
            <a:hueOff val="0"/>
            <a:satOff val="0"/>
            <a:lumOff val="0"/>
          </a:schemeClr>
        </a:solidFill>
        <a:ln w="12700" cap="flat" cmpd="sng" algn="ctr">
          <a:noFill/>
          <a:prstDash val="solid"/>
          <a:miter lim="800000"/>
        </a:ln>
        <a:effectLst/>
      </dgm:spPr>
    </dgm:pt>
    <dgm:pt modelId="{D1646913-A3FA-4470-A3E9-C64B0A13A62A}" type="pres">
      <dgm:prSet presAssocID="{212ADAAB-D5CB-4BBC-8DAF-7340FD334994}" presName="L2TextContainer" presStyleLbl="revTx" presStyleIdx="8" presStyleCnt="12">
        <dgm:presLayoutVars>
          <dgm:bulletEnabled val="1"/>
        </dgm:presLayoutVars>
      </dgm:prSet>
      <dgm:spPr/>
    </dgm:pt>
    <dgm:pt modelId="{6EC2FC68-E1B8-4274-8090-C2C96A4CD82C}" type="pres">
      <dgm:prSet presAssocID="{212ADAAB-D5CB-4BBC-8DAF-7340FD334994}" presName="L1TextContainer" presStyleLbl="revTx" presStyleIdx="9" presStyleCnt="12" custLinFactX="-100000" custLinFactNeighborX="-144192" custLinFactNeighborY="-42162">
        <dgm:presLayoutVars>
          <dgm:chMax val="1"/>
          <dgm:chPref val="1"/>
          <dgm:bulletEnabled val="1"/>
        </dgm:presLayoutVars>
      </dgm:prSet>
      <dgm:spPr/>
    </dgm:pt>
    <dgm:pt modelId="{4F41BF23-550C-4E7F-977E-3D22E3AF7B51}" type="pres">
      <dgm:prSet presAssocID="{212ADAAB-D5CB-4BBC-8DAF-7340FD334994}" presName="ConnectLine" presStyleLbl="sibTrans1D1" presStyleIdx="4" presStyleCnt="6"/>
      <dgm:spPr>
        <a:xfrm>
          <a:off x="6519360" y="1097851"/>
          <a:ext cx="0" cy="1592961"/>
        </a:xfrm>
        <a:prstGeom prst="line">
          <a:avLst/>
        </a:prstGeom>
        <a:noFill/>
        <a:ln w="3175" cap="flat" cmpd="sng" algn="ctr">
          <a:solidFill>
            <a:prstClr val="white">
              <a:lumMod val="85000"/>
            </a:prstClr>
          </a:solidFill>
          <a:prstDash val="solid"/>
          <a:miter lim="800000"/>
        </a:ln>
        <a:effectLst/>
      </dgm:spPr>
    </dgm:pt>
    <dgm:pt modelId="{5018695D-CFD4-49F8-8967-BA8A0C0A0DE1}" type="pres">
      <dgm:prSet presAssocID="{212ADAAB-D5CB-4BBC-8DAF-7340FD334994}" presName="EmptyPlaceHolder" presStyleCnt="0"/>
      <dgm:spPr/>
    </dgm:pt>
    <dgm:pt modelId="{61EA613E-57A8-485F-A4A9-29037092E83A}" type="pres">
      <dgm:prSet presAssocID="{AB2787E4-2A8B-428D-A4AE-2B14DCFFC4E7}" presName="spaceBetweenRectangles" presStyleCnt="0"/>
      <dgm:spPr/>
    </dgm:pt>
    <dgm:pt modelId="{0F3B3032-C16A-44EB-AE28-CB7C1D797D2B}" type="pres">
      <dgm:prSet presAssocID="{A2560FD2-F12F-4A06-A96F-B86674952111}" presName="composite" presStyleCnt="0"/>
      <dgm:spPr/>
    </dgm:pt>
    <dgm:pt modelId="{A64C6D16-2F77-439A-848A-F1081C5E5CBE}" type="pres">
      <dgm:prSet presAssocID="{A2560FD2-F12F-4A06-A96F-B86674952111}" presName="ConnectorPoint" presStyleLbl="lnNode1" presStyleIdx="5" presStyleCnt="6"/>
      <dgm:spPr>
        <a:solidFill>
          <a:schemeClr val="accent3"/>
        </a:solidFill>
        <a:ln w="6350" cap="flat" cmpd="sng" algn="ctr">
          <a:noFill/>
          <a:prstDash val="solid"/>
          <a:miter lim="800000"/>
        </a:ln>
        <a:effectLst/>
      </dgm:spPr>
    </dgm:pt>
    <dgm:pt modelId="{8EFC6EAF-71E5-48C3-9F69-6FB96640B14F}" type="pres">
      <dgm:prSet presAssocID="{A2560FD2-F12F-4A06-A96F-B86674952111}" presName="DropPinPlaceHolder" presStyleCnt="0"/>
      <dgm:spPr/>
    </dgm:pt>
    <dgm:pt modelId="{73F98938-B973-410F-B6E0-43437FA146E6}" type="pres">
      <dgm:prSet presAssocID="{A2560FD2-F12F-4A06-A96F-B86674952111}" presName="DropPin" presStyleLbl="alignNode1" presStyleIdx="5" presStyleCnt="6" custScaleX="75980" custScaleY="86666"/>
      <dgm:spPr>
        <a:prstGeom prst="ellipse">
          <a:avLst/>
        </a:prstGeom>
        <a:solidFill>
          <a:schemeClr val="accent3"/>
        </a:solidFill>
        <a:ln>
          <a:noFill/>
        </a:ln>
      </dgm:spPr>
    </dgm:pt>
    <dgm:pt modelId="{26BE64BD-02BC-4C6F-AC50-F9617E59754D}" type="pres">
      <dgm:prSet presAssocID="{A2560FD2-F12F-4A06-A96F-B86674952111}" presName="Ellipse" presStyleLbl="fgAcc1" presStyleIdx="6" presStyleCnt="7"/>
      <dgm:spPr>
        <a:prstGeom prst="star12">
          <a:avLst/>
        </a:prstGeom>
        <a:solidFill>
          <a:schemeClr val="lt1">
            <a:hueOff val="0"/>
            <a:satOff val="0"/>
            <a:lumOff val="0"/>
          </a:schemeClr>
        </a:solidFill>
        <a:ln w="12700" cap="flat" cmpd="sng" algn="ctr">
          <a:noFill/>
          <a:prstDash val="solid"/>
          <a:miter lim="800000"/>
        </a:ln>
        <a:effectLst/>
      </dgm:spPr>
    </dgm:pt>
    <dgm:pt modelId="{5C5070CD-E29E-4F50-9A43-342A2DE968FF}" type="pres">
      <dgm:prSet presAssocID="{A2560FD2-F12F-4A06-A96F-B86674952111}" presName="L2TextContainer" presStyleLbl="revTx" presStyleIdx="10" presStyleCnt="12">
        <dgm:presLayoutVars>
          <dgm:bulletEnabled val="1"/>
        </dgm:presLayoutVars>
      </dgm:prSet>
      <dgm:spPr/>
    </dgm:pt>
    <dgm:pt modelId="{6FED4196-A0D3-4E5C-83DA-99291A8FFFC3}" type="pres">
      <dgm:prSet presAssocID="{A2560FD2-F12F-4A06-A96F-B86674952111}" presName="L1TextContainer" presStyleLbl="revTx" presStyleIdx="11" presStyleCnt="12">
        <dgm:presLayoutVars>
          <dgm:chMax val="1"/>
          <dgm:chPref val="1"/>
          <dgm:bulletEnabled val="1"/>
        </dgm:presLayoutVars>
      </dgm:prSet>
      <dgm:spPr/>
    </dgm:pt>
    <dgm:pt modelId="{54DE4918-169B-4E9C-B946-44A9D45AEC94}" type="pres">
      <dgm:prSet presAssocID="{A2560FD2-F12F-4A06-A96F-B86674952111}" presName="ConnectLine" presStyleLbl="sibTrans1D1" presStyleIdx="5" presStyleCnt="6"/>
      <dgm:spPr>
        <a:xfrm>
          <a:off x="8078042" y="2690813"/>
          <a:ext cx="0" cy="1592961"/>
        </a:xfrm>
        <a:prstGeom prst="line">
          <a:avLst/>
        </a:prstGeom>
        <a:noFill/>
        <a:ln w="114300" cap="rnd" cmpd="sng" algn="ctr">
          <a:solidFill>
            <a:prstClr val="white">
              <a:lumMod val="95000"/>
            </a:prstClr>
          </a:solidFill>
          <a:prstDash val="sysDot"/>
          <a:round/>
        </a:ln>
        <a:effectLst/>
      </dgm:spPr>
    </dgm:pt>
    <dgm:pt modelId="{75F2030E-997B-4809-B3F1-AEF48EEEDB2B}" type="pres">
      <dgm:prSet presAssocID="{A2560FD2-F12F-4A06-A96F-B86674952111}" presName="EmptyPlaceHolder" presStyleCnt="0"/>
      <dgm:spPr/>
    </dgm:pt>
  </dgm:ptLst>
  <dgm:cxnLst>
    <dgm:cxn modelId="{2FC11007-01BB-470D-9422-1671E01275CE}" type="presOf" srcId="{A2560FD2-F12F-4A06-A96F-B86674952111}" destId="{6FED4196-A0D3-4E5C-83DA-99291A8FFFC3}" srcOrd="0" destOrd="0" presId="urn:microsoft.com/office/officeart/2017/3/layout/DropPinTimeline"/>
    <dgm:cxn modelId="{2F02861A-3FDC-4C2B-B724-282D5914D85A}" type="presOf" srcId="{212ADAAB-D5CB-4BBC-8DAF-7340FD334994}" destId="{6EC2FC68-E1B8-4274-8090-C2C96A4CD82C}" srcOrd="0" destOrd="0" presId="urn:microsoft.com/office/officeart/2017/3/layout/DropPinTimeline"/>
    <dgm:cxn modelId="{C0A3F71C-3D0D-4145-9BAD-A1B3BECCAE2C}" type="presOf" srcId="{4EA069F3-397F-40D5-94A6-32C3E355C277}" destId="{C1A460BA-00AA-4ACA-832C-302314ABFD70}" srcOrd="0" destOrd="0" presId="urn:microsoft.com/office/officeart/2017/3/layout/DropPinTimeline"/>
    <dgm:cxn modelId="{46E6B21E-9748-4D96-A0D9-42F5C8B0C05C}" type="presOf" srcId="{831701CF-77C7-46C0-A913-8CC39517BAB8}" destId="{0C8420CB-4DC4-4CF8-8713-2CA21585A163}" srcOrd="0" destOrd="0" presId="urn:microsoft.com/office/officeart/2017/3/layout/DropPinTimeline"/>
    <dgm:cxn modelId="{146C3436-7349-460D-8FAF-B5C22B68A41F}" type="presOf" srcId="{CA6B1BA0-B2FC-48AD-8EDA-F4AAA4AF2782}" destId="{3DA36ABE-9810-4ED4-9A55-2905E7588D06}" srcOrd="0" destOrd="0" presId="urn:microsoft.com/office/officeart/2017/3/layout/DropPinTimeline"/>
    <dgm:cxn modelId="{39A11E5C-7A57-4117-A6DF-36000C29509C}" srcId="{63085546-7C7C-4B3E-ABEB-2669F1A65FB2}" destId="{831701CF-77C7-46C0-A913-8CC39517BAB8}" srcOrd="0" destOrd="0" parTransId="{13FBC60D-3EA6-4496-BA97-C1AE8C7F8961}" sibTransId="{75156CDF-E17B-4DAD-AE37-EA44D7F37090}"/>
    <dgm:cxn modelId="{DD687B5C-28C8-4088-99B8-D375C5FDAE4A}" srcId="{212ADAAB-D5CB-4BBC-8DAF-7340FD334994}" destId="{2AEE5C11-34AE-4EB7-8907-9BED418EA471}" srcOrd="0" destOrd="0" parTransId="{2E14AD1F-C7EA-45AE-ADC0-0EE92A6516CB}" sibTransId="{F36FDDA0-6B91-47CB-8114-B6F076E55FC8}"/>
    <dgm:cxn modelId="{E4469D45-E897-415B-A682-716414212B34}" type="presOf" srcId="{1E529C6E-C939-479A-A075-9E9B02837B50}" destId="{5C5070CD-E29E-4F50-9A43-342A2DE968FF}" srcOrd="0" destOrd="0" presId="urn:microsoft.com/office/officeart/2017/3/layout/DropPinTimeline"/>
    <dgm:cxn modelId="{C8C7266C-2A0C-476A-85B3-F12BE2521F4C}" srcId="{63085546-7C7C-4B3E-ABEB-2669F1A65FB2}" destId="{212ADAAB-D5CB-4BBC-8DAF-7340FD334994}" srcOrd="4" destOrd="0" parTransId="{45F6D312-A686-491E-95E3-EFB9640CC472}" sibTransId="{AB2787E4-2A8B-428D-A4AE-2B14DCFFC4E7}"/>
    <dgm:cxn modelId="{2841EC4D-F3DC-4972-B897-89C9EA062B26}" type="presOf" srcId="{92921081-529B-4D1C-83A4-C416BB4C5224}" destId="{B608C5A1-CE9E-4410-9F2F-F714CC6AB069}" srcOrd="0" destOrd="0" presId="urn:microsoft.com/office/officeart/2017/3/layout/DropPinTimeline"/>
    <dgm:cxn modelId="{3C15AF51-54A6-4ED0-824A-52A4CE5468AB}" type="presOf" srcId="{2AEE5C11-34AE-4EB7-8907-9BED418EA471}" destId="{D1646913-A3FA-4470-A3E9-C64B0A13A62A}" srcOrd="0" destOrd="0" presId="urn:microsoft.com/office/officeart/2017/3/layout/DropPinTimeline"/>
    <dgm:cxn modelId="{24A8F052-3377-4BA4-8C62-CCF5039C85D7}" srcId="{CA6B1BA0-B2FC-48AD-8EDA-F4AAA4AF2782}" destId="{3CB04A44-4013-4CA7-90FD-29AFC3C15E37}" srcOrd="0" destOrd="0" parTransId="{ECEE936A-E3CC-4209-BECC-1CD0C85A2B72}" sibTransId="{D7A8F7A0-47A3-4464-B3B7-E0806DF46627}"/>
    <dgm:cxn modelId="{601FA375-B804-4895-B969-A3CE7B37C85C}" type="presOf" srcId="{096A9AF0-0DAE-4EB3-B448-4501DA034F4A}" destId="{C1E34084-406C-48D5-88FE-7226282DBC49}" srcOrd="0" destOrd="0" presId="urn:microsoft.com/office/officeart/2017/3/layout/DropPinTimeline"/>
    <dgm:cxn modelId="{B05C4C7C-FEB8-4825-98A0-C38D3021918A}" srcId="{096A9AF0-0DAE-4EB3-B448-4501DA034F4A}" destId="{92921081-529B-4D1C-83A4-C416BB4C5224}" srcOrd="0" destOrd="0" parTransId="{5AD2C2F8-A1D7-469B-93D8-B578BEFE51F8}" sibTransId="{ECC13403-1F53-4ED4-AE4F-334EEC7C8710}"/>
    <dgm:cxn modelId="{2802187F-7EB3-49BE-9C62-E8F8F0567AFB}" type="presOf" srcId="{3CB04A44-4013-4CA7-90FD-29AFC3C15E37}" destId="{FE564261-183D-47F9-8E7E-BCFC5023A815}" srcOrd="0" destOrd="0" presId="urn:microsoft.com/office/officeart/2017/3/layout/DropPinTimeline"/>
    <dgm:cxn modelId="{F9D8B584-9399-4A2B-8ADC-F71293A4822C}" srcId="{63085546-7C7C-4B3E-ABEB-2669F1A65FB2}" destId="{A2560FD2-F12F-4A06-A96F-B86674952111}" srcOrd="5" destOrd="0" parTransId="{96173659-138A-4A00-AE0B-9063EA9393A6}" sibTransId="{D3C3BC3F-2256-4FBC-AFA5-0D035E3EACD7}"/>
    <dgm:cxn modelId="{247DE591-0579-4FF5-9C62-940C4F67096B}" type="presOf" srcId="{63085546-7C7C-4B3E-ABEB-2669F1A65FB2}" destId="{7A5D3400-AF5B-4297-8592-4C1EDB9D0973}" srcOrd="0" destOrd="0" presId="urn:microsoft.com/office/officeart/2017/3/layout/DropPinTimeline"/>
    <dgm:cxn modelId="{99746BB5-7122-43B8-8680-CF610F03585C}" srcId="{A2560FD2-F12F-4A06-A96F-B86674952111}" destId="{1E529C6E-C939-479A-A075-9E9B02837B50}" srcOrd="0" destOrd="0" parTransId="{46B3C017-F97A-4640-992A-33AEE06B2EFC}" sibTransId="{192E80CB-2667-481C-8244-6EC4AEED1BC2}"/>
    <dgm:cxn modelId="{CA0753BD-DB60-4D68-8486-5B376B839B26}" srcId="{63085546-7C7C-4B3E-ABEB-2669F1A65FB2}" destId="{096A9AF0-0DAE-4EB3-B448-4501DA034F4A}" srcOrd="1" destOrd="0" parTransId="{8CE6ABD6-768E-42C8-9029-C3B5F278B21C}" sibTransId="{6B0D7DA9-E6ED-4137-9716-F48BF62327A8}"/>
    <dgm:cxn modelId="{BC5A70C8-9D97-4922-BCDB-6316D191C527}" srcId="{63085546-7C7C-4B3E-ABEB-2669F1A65FB2}" destId="{4EA069F3-397F-40D5-94A6-32C3E355C277}" srcOrd="2" destOrd="0" parTransId="{2F99115B-608E-4E08-A503-B74879A76D07}" sibTransId="{E94D5EF7-F47C-476C-A5FE-1C35261B578A}"/>
    <dgm:cxn modelId="{CD6B6EE8-3813-4EF1-BFEC-C005A3326D63}" srcId="{63085546-7C7C-4B3E-ABEB-2669F1A65FB2}" destId="{CA6B1BA0-B2FC-48AD-8EDA-F4AAA4AF2782}" srcOrd="3" destOrd="0" parTransId="{D7D3AA07-BCB9-4212-A556-E90870FB1413}" sibTransId="{39FB540D-D808-4040-9A37-0AC474C0212F}"/>
    <dgm:cxn modelId="{DA6A51DB-6C18-400B-9DA5-E8330852483B}" type="presParOf" srcId="{7A5D3400-AF5B-4297-8592-4C1EDB9D0973}" destId="{BD204284-1F7C-4D58-BC79-8C2DEE7E9FAF}" srcOrd="0" destOrd="0" presId="urn:microsoft.com/office/officeart/2017/3/layout/DropPinTimeline"/>
    <dgm:cxn modelId="{B682209A-D180-4D3D-A7FE-3FF4623AAAC8}" type="presParOf" srcId="{7A5D3400-AF5B-4297-8592-4C1EDB9D0973}" destId="{46A6B157-7198-41C4-9D25-C4F8885F1B6F}" srcOrd="1" destOrd="0" presId="urn:microsoft.com/office/officeart/2017/3/layout/DropPinTimeline"/>
    <dgm:cxn modelId="{DA5BF394-C521-4B27-8BD2-4544D29020FD}" type="presParOf" srcId="{46A6B157-7198-41C4-9D25-C4F8885F1B6F}" destId="{C6A48C4D-0F4C-477B-8447-594E75E96B25}" srcOrd="0" destOrd="0" presId="urn:microsoft.com/office/officeart/2017/3/layout/DropPinTimeline"/>
    <dgm:cxn modelId="{799FA819-2640-473F-AAA6-15A98CE321C2}" type="presParOf" srcId="{C6A48C4D-0F4C-477B-8447-594E75E96B25}" destId="{49A453A6-1D6F-49E2-B04D-DAE1C10C0647}" srcOrd="0" destOrd="0" presId="urn:microsoft.com/office/officeart/2017/3/layout/DropPinTimeline"/>
    <dgm:cxn modelId="{487CC4EF-B342-4223-BCB9-8B310E12CEA5}" type="presParOf" srcId="{C6A48C4D-0F4C-477B-8447-594E75E96B25}" destId="{EE19943F-E3A4-4D9E-8445-1F46441E74AF}" srcOrd="1" destOrd="0" presId="urn:microsoft.com/office/officeart/2017/3/layout/DropPinTimeline"/>
    <dgm:cxn modelId="{3CAAFE64-7729-4944-95D7-86A460F0B844}" type="presParOf" srcId="{EE19943F-E3A4-4D9E-8445-1F46441E74AF}" destId="{D95A0D62-C5D9-4598-8807-C13AB73C5300}" srcOrd="0" destOrd="0" presId="urn:microsoft.com/office/officeart/2017/3/layout/DropPinTimeline"/>
    <dgm:cxn modelId="{82E784CD-2129-43CE-89AC-B1F0E3033429}" type="presParOf" srcId="{EE19943F-E3A4-4D9E-8445-1F46441E74AF}" destId="{B84DF4BC-AE67-4B83-A197-BE8A7805787E}" srcOrd="1" destOrd="0" presId="urn:microsoft.com/office/officeart/2017/3/layout/DropPinTimeline"/>
    <dgm:cxn modelId="{E453FA7C-71BE-4709-863B-273B91996CEF}" type="presParOf" srcId="{C6A48C4D-0F4C-477B-8447-594E75E96B25}" destId="{70F16759-0B6F-4D25-8A0E-688E4B08C68D}" srcOrd="2" destOrd="0" presId="urn:microsoft.com/office/officeart/2017/3/layout/DropPinTimeline"/>
    <dgm:cxn modelId="{CCAB08F4-3D83-4E49-B82F-F1296BFD60C6}" type="presParOf" srcId="{C6A48C4D-0F4C-477B-8447-594E75E96B25}" destId="{0C8420CB-4DC4-4CF8-8713-2CA21585A163}" srcOrd="3" destOrd="0" presId="urn:microsoft.com/office/officeart/2017/3/layout/DropPinTimeline"/>
    <dgm:cxn modelId="{599339E9-452E-403C-996C-02E4A67FA6C4}" type="presParOf" srcId="{C6A48C4D-0F4C-477B-8447-594E75E96B25}" destId="{24228242-0633-422D-9617-DC60B35E256F}" srcOrd="4" destOrd="0" presId="urn:microsoft.com/office/officeart/2017/3/layout/DropPinTimeline"/>
    <dgm:cxn modelId="{C10C68FB-526C-4B81-9D64-1BBF1D3A4219}" type="presParOf" srcId="{C6A48C4D-0F4C-477B-8447-594E75E96B25}" destId="{53371A0A-167C-402E-A80F-590F652E8D70}" srcOrd="5" destOrd="0" presId="urn:microsoft.com/office/officeart/2017/3/layout/DropPinTimeline"/>
    <dgm:cxn modelId="{731499AB-CB2B-417D-9016-66499BE1E053}" type="presParOf" srcId="{46A6B157-7198-41C4-9D25-C4F8885F1B6F}" destId="{6EA0B857-DBC9-4C02-88BD-019FBE87FB10}" srcOrd="1" destOrd="0" presId="urn:microsoft.com/office/officeart/2017/3/layout/DropPinTimeline"/>
    <dgm:cxn modelId="{5EA5B657-7F2F-44E2-B1DD-0B3ECBD1E99D}" type="presParOf" srcId="{46A6B157-7198-41C4-9D25-C4F8885F1B6F}" destId="{64373A7D-C7A5-4C0C-9781-58743159539A}" srcOrd="2" destOrd="0" presId="urn:microsoft.com/office/officeart/2017/3/layout/DropPinTimeline"/>
    <dgm:cxn modelId="{14BAE908-5010-418B-B10F-E0EF3644818C}" type="presParOf" srcId="{64373A7D-C7A5-4C0C-9781-58743159539A}" destId="{B57996C3-16BE-4CEB-B9E2-6FFC42938F41}" srcOrd="0" destOrd="0" presId="urn:microsoft.com/office/officeart/2017/3/layout/DropPinTimeline"/>
    <dgm:cxn modelId="{6EE799C9-2ACE-448A-B9B4-1F0BFCC5494D}" type="presParOf" srcId="{64373A7D-C7A5-4C0C-9781-58743159539A}" destId="{BC71368F-DA7E-405D-93AC-3A6767BF9FC6}" srcOrd="1" destOrd="0" presId="urn:microsoft.com/office/officeart/2017/3/layout/DropPinTimeline"/>
    <dgm:cxn modelId="{59CC3372-0972-45A9-AB2E-167939969C7E}" type="presParOf" srcId="{BC71368F-DA7E-405D-93AC-3A6767BF9FC6}" destId="{5B4632EA-1574-417A-A3FA-D711159FBAD1}" srcOrd="0" destOrd="0" presId="urn:microsoft.com/office/officeart/2017/3/layout/DropPinTimeline"/>
    <dgm:cxn modelId="{1BF47519-9E4E-4BB0-BCBA-A5961FF9A6CD}" type="presParOf" srcId="{BC71368F-DA7E-405D-93AC-3A6767BF9FC6}" destId="{032E0966-F86B-4BBD-BE80-8FAB861AF0E8}" srcOrd="1" destOrd="0" presId="urn:microsoft.com/office/officeart/2017/3/layout/DropPinTimeline"/>
    <dgm:cxn modelId="{882EEBD2-110A-4990-8880-616C578449B7}" type="presParOf" srcId="{64373A7D-C7A5-4C0C-9781-58743159539A}" destId="{B608C5A1-CE9E-4410-9F2F-F714CC6AB069}" srcOrd="2" destOrd="0" presId="urn:microsoft.com/office/officeart/2017/3/layout/DropPinTimeline"/>
    <dgm:cxn modelId="{E5F82FBD-2B6D-4121-BACE-4D1B9A91EC66}" type="presParOf" srcId="{64373A7D-C7A5-4C0C-9781-58743159539A}" destId="{C1E34084-406C-48D5-88FE-7226282DBC49}" srcOrd="3" destOrd="0" presId="urn:microsoft.com/office/officeart/2017/3/layout/DropPinTimeline"/>
    <dgm:cxn modelId="{B94D7E38-E5D7-44D5-B33C-E3A0C78F3780}" type="presParOf" srcId="{64373A7D-C7A5-4C0C-9781-58743159539A}" destId="{33168228-1414-4AAF-B7E5-C08A80BBB2F1}" srcOrd="4" destOrd="0" presId="urn:microsoft.com/office/officeart/2017/3/layout/DropPinTimeline"/>
    <dgm:cxn modelId="{397EE9F0-39A3-4A02-B678-70EBE6F9F893}" type="presParOf" srcId="{64373A7D-C7A5-4C0C-9781-58743159539A}" destId="{C791BCDD-76D3-4E0E-98B9-0C4903CF0E94}" srcOrd="5" destOrd="0" presId="urn:microsoft.com/office/officeart/2017/3/layout/DropPinTimeline"/>
    <dgm:cxn modelId="{AD2F3FEC-DCA0-43DB-982D-903784448797}" type="presParOf" srcId="{46A6B157-7198-41C4-9D25-C4F8885F1B6F}" destId="{3B1DA912-FDB7-4F73-8823-B30C56F7DE86}" srcOrd="3" destOrd="0" presId="urn:microsoft.com/office/officeart/2017/3/layout/DropPinTimeline"/>
    <dgm:cxn modelId="{93359982-525A-4630-8907-650DC7B7B70D}" type="presParOf" srcId="{46A6B157-7198-41C4-9D25-C4F8885F1B6F}" destId="{D8703D6F-0999-4299-AABE-A57F5D1B3F36}" srcOrd="4" destOrd="0" presId="urn:microsoft.com/office/officeart/2017/3/layout/DropPinTimeline"/>
    <dgm:cxn modelId="{45D5798B-9DFE-405A-88DE-1889F9EEE6DA}" type="presParOf" srcId="{D8703D6F-0999-4299-AABE-A57F5D1B3F36}" destId="{FB8EE6CD-E361-4729-83A4-A17409135F8C}" srcOrd="0" destOrd="0" presId="urn:microsoft.com/office/officeart/2017/3/layout/DropPinTimeline"/>
    <dgm:cxn modelId="{4AE1205C-AFF1-4B61-88FE-C718B2B2F894}" type="presParOf" srcId="{D8703D6F-0999-4299-AABE-A57F5D1B3F36}" destId="{775BA3BC-58B4-494D-8906-AB47E5D7C85C}" srcOrd="1" destOrd="0" presId="urn:microsoft.com/office/officeart/2017/3/layout/DropPinTimeline"/>
    <dgm:cxn modelId="{83F20581-D769-4C12-B94A-A7D4DB3E78EE}" type="presParOf" srcId="{775BA3BC-58B4-494D-8906-AB47E5D7C85C}" destId="{4A039CC3-F2A4-4696-9872-D55CDB94C6F8}" srcOrd="0" destOrd="0" presId="urn:microsoft.com/office/officeart/2017/3/layout/DropPinTimeline"/>
    <dgm:cxn modelId="{10CEB9A1-16B8-4FC4-911B-E15ECD276955}" type="presParOf" srcId="{775BA3BC-58B4-494D-8906-AB47E5D7C85C}" destId="{ACA02C6E-4EC5-41D9-903B-7DE125E01561}" srcOrd="1" destOrd="0" presId="urn:microsoft.com/office/officeart/2017/3/layout/DropPinTimeline"/>
    <dgm:cxn modelId="{597103CC-432C-4701-A45A-AFA5EDD4BED6}" type="presParOf" srcId="{D8703D6F-0999-4299-AABE-A57F5D1B3F36}" destId="{7CC8D9E1-85F5-43D2-BBEF-6659519B2B22}" srcOrd="2" destOrd="0" presId="urn:microsoft.com/office/officeart/2017/3/layout/DropPinTimeline"/>
    <dgm:cxn modelId="{AB1B6E36-4AFC-4342-BEF0-CD6342ACF343}" type="presParOf" srcId="{D8703D6F-0999-4299-AABE-A57F5D1B3F36}" destId="{C1A460BA-00AA-4ACA-832C-302314ABFD70}" srcOrd="3" destOrd="0" presId="urn:microsoft.com/office/officeart/2017/3/layout/DropPinTimeline"/>
    <dgm:cxn modelId="{083D6008-D5FF-4BB0-BC1E-F8E073F68853}" type="presParOf" srcId="{D8703D6F-0999-4299-AABE-A57F5D1B3F36}" destId="{A6FF95A8-D157-4E1C-9FA6-24B9C719C8E9}" srcOrd="4" destOrd="0" presId="urn:microsoft.com/office/officeart/2017/3/layout/DropPinTimeline"/>
    <dgm:cxn modelId="{56F45BC2-4259-496A-A37F-930EFF1AD2D5}" type="presParOf" srcId="{D8703D6F-0999-4299-AABE-A57F5D1B3F36}" destId="{DBD7D120-B5B9-4F5A-9941-FD09E77619E5}" srcOrd="5" destOrd="0" presId="urn:microsoft.com/office/officeart/2017/3/layout/DropPinTimeline"/>
    <dgm:cxn modelId="{AA86C664-B224-4BF0-B8ED-8476EA2D30B6}" type="presParOf" srcId="{46A6B157-7198-41C4-9D25-C4F8885F1B6F}" destId="{6FA7D518-E86B-4011-B0FC-2D9972F83C4D}" srcOrd="5" destOrd="0" presId="urn:microsoft.com/office/officeart/2017/3/layout/DropPinTimeline"/>
    <dgm:cxn modelId="{07DA9BDD-D756-4F29-80E5-7856AC99F270}" type="presParOf" srcId="{46A6B157-7198-41C4-9D25-C4F8885F1B6F}" destId="{B744CD57-FD23-4E62-9589-4CAC57B034E9}" srcOrd="6" destOrd="0" presId="urn:microsoft.com/office/officeart/2017/3/layout/DropPinTimeline"/>
    <dgm:cxn modelId="{A54741C0-57CC-4443-9EC5-35B27EE5E879}" type="presParOf" srcId="{B744CD57-FD23-4E62-9589-4CAC57B034E9}" destId="{D891B168-1DA5-4124-931F-A51FCB8EFC11}" srcOrd="0" destOrd="0" presId="urn:microsoft.com/office/officeart/2017/3/layout/DropPinTimeline"/>
    <dgm:cxn modelId="{44B3C3FE-C503-4088-9594-FF6526E19BF3}" type="presParOf" srcId="{B744CD57-FD23-4E62-9589-4CAC57B034E9}" destId="{42206762-CD73-4F82-B16A-D168E2503215}" srcOrd="1" destOrd="0" presId="urn:microsoft.com/office/officeart/2017/3/layout/DropPinTimeline"/>
    <dgm:cxn modelId="{239B9997-909E-499F-90E5-95A977AC216C}" type="presParOf" srcId="{42206762-CD73-4F82-B16A-D168E2503215}" destId="{C0DBECBF-E3AA-450B-95D4-8349AA21B4F8}" srcOrd="0" destOrd="0" presId="urn:microsoft.com/office/officeart/2017/3/layout/DropPinTimeline"/>
    <dgm:cxn modelId="{913BA6FA-228D-4434-8839-0BBC563346A1}" type="presParOf" srcId="{42206762-CD73-4F82-B16A-D168E2503215}" destId="{6EDDD44C-F5E4-49AD-B1D9-346B8B8AEE8F}" srcOrd="1" destOrd="0" presId="urn:microsoft.com/office/officeart/2017/3/layout/DropPinTimeline"/>
    <dgm:cxn modelId="{81CB2C61-6B70-4A51-ACCE-DD65EFE72264}" type="presParOf" srcId="{B744CD57-FD23-4E62-9589-4CAC57B034E9}" destId="{FE564261-183D-47F9-8E7E-BCFC5023A815}" srcOrd="2" destOrd="0" presId="urn:microsoft.com/office/officeart/2017/3/layout/DropPinTimeline"/>
    <dgm:cxn modelId="{0D94F868-59F8-4671-9038-53D01D6C70F0}" type="presParOf" srcId="{B744CD57-FD23-4E62-9589-4CAC57B034E9}" destId="{3DA36ABE-9810-4ED4-9A55-2905E7588D06}" srcOrd="3" destOrd="0" presId="urn:microsoft.com/office/officeart/2017/3/layout/DropPinTimeline"/>
    <dgm:cxn modelId="{A0A095FA-FAD3-4861-A220-140A889CB7D8}" type="presParOf" srcId="{B744CD57-FD23-4E62-9589-4CAC57B034E9}" destId="{4B9F5909-A57C-4893-9C8A-D5960FE9BE37}" srcOrd="4" destOrd="0" presId="urn:microsoft.com/office/officeart/2017/3/layout/DropPinTimeline"/>
    <dgm:cxn modelId="{8FFFA548-0EFE-4476-B5A5-95CB32500074}" type="presParOf" srcId="{B744CD57-FD23-4E62-9589-4CAC57B034E9}" destId="{DEDCEF89-DB8F-4197-B2D2-2D39426E0B96}" srcOrd="5" destOrd="0" presId="urn:microsoft.com/office/officeart/2017/3/layout/DropPinTimeline"/>
    <dgm:cxn modelId="{D7A836E4-E400-4ED7-ABF3-88920F3B86D1}" type="presParOf" srcId="{46A6B157-7198-41C4-9D25-C4F8885F1B6F}" destId="{4A96FD2F-C127-41DC-AA54-1EEBED6BA483}" srcOrd="7" destOrd="0" presId="urn:microsoft.com/office/officeart/2017/3/layout/DropPinTimeline"/>
    <dgm:cxn modelId="{2E35C8AB-C54E-4DE6-98F2-126D8B12CA35}" type="presParOf" srcId="{46A6B157-7198-41C4-9D25-C4F8885F1B6F}" destId="{A1AE2BC4-A99C-4DD3-A84D-EB3461D18287}" srcOrd="8" destOrd="0" presId="urn:microsoft.com/office/officeart/2017/3/layout/DropPinTimeline"/>
    <dgm:cxn modelId="{AC45CECB-C5CF-4E80-98D8-0844891DC577}" type="presParOf" srcId="{A1AE2BC4-A99C-4DD3-A84D-EB3461D18287}" destId="{278CF1E0-B1C4-4B10-A5EC-FD7EF0557E2D}" srcOrd="0" destOrd="0" presId="urn:microsoft.com/office/officeart/2017/3/layout/DropPinTimeline"/>
    <dgm:cxn modelId="{FAC5196A-0FF0-48C2-A8D5-A327A9296F37}" type="presParOf" srcId="{A1AE2BC4-A99C-4DD3-A84D-EB3461D18287}" destId="{27B65FB4-BE6A-41E6-BBE9-8DC9F7B73486}" srcOrd="1" destOrd="0" presId="urn:microsoft.com/office/officeart/2017/3/layout/DropPinTimeline"/>
    <dgm:cxn modelId="{6506C7DF-695E-463E-9F7A-076AACE839A3}" type="presParOf" srcId="{27B65FB4-BE6A-41E6-BBE9-8DC9F7B73486}" destId="{488CC4C6-DFBC-460C-A9ED-BEDA8CC682D4}" srcOrd="0" destOrd="0" presId="urn:microsoft.com/office/officeart/2017/3/layout/DropPinTimeline"/>
    <dgm:cxn modelId="{BB2EC07F-9382-4ADC-B58A-370E51165161}" type="presParOf" srcId="{27B65FB4-BE6A-41E6-BBE9-8DC9F7B73486}" destId="{48CA82DA-B677-461B-A08D-337683480059}" srcOrd="1" destOrd="0" presId="urn:microsoft.com/office/officeart/2017/3/layout/DropPinTimeline"/>
    <dgm:cxn modelId="{D2C7B1A6-CF92-4104-85AF-7ED69E77FB2E}" type="presParOf" srcId="{A1AE2BC4-A99C-4DD3-A84D-EB3461D18287}" destId="{D1646913-A3FA-4470-A3E9-C64B0A13A62A}" srcOrd="2" destOrd="0" presId="urn:microsoft.com/office/officeart/2017/3/layout/DropPinTimeline"/>
    <dgm:cxn modelId="{6DFB5DDF-069E-470A-9D51-14C2EEBAEAB6}" type="presParOf" srcId="{A1AE2BC4-A99C-4DD3-A84D-EB3461D18287}" destId="{6EC2FC68-E1B8-4274-8090-C2C96A4CD82C}" srcOrd="3" destOrd="0" presId="urn:microsoft.com/office/officeart/2017/3/layout/DropPinTimeline"/>
    <dgm:cxn modelId="{E13030DA-BCC9-42B5-90A4-C1245E765FC8}" type="presParOf" srcId="{A1AE2BC4-A99C-4DD3-A84D-EB3461D18287}" destId="{4F41BF23-550C-4E7F-977E-3D22E3AF7B51}" srcOrd="4" destOrd="0" presId="urn:microsoft.com/office/officeart/2017/3/layout/DropPinTimeline"/>
    <dgm:cxn modelId="{5DC7870F-4614-4A72-AB7A-994AF1F8A4DE}" type="presParOf" srcId="{A1AE2BC4-A99C-4DD3-A84D-EB3461D18287}" destId="{5018695D-CFD4-49F8-8967-BA8A0C0A0DE1}" srcOrd="5" destOrd="0" presId="urn:microsoft.com/office/officeart/2017/3/layout/DropPinTimeline"/>
    <dgm:cxn modelId="{39DED560-FDC7-4A20-BA37-B726CE3DBE1E}" type="presParOf" srcId="{46A6B157-7198-41C4-9D25-C4F8885F1B6F}" destId="{61EA613E-57A8-485F-A4A9-29037092E83A}" srcOrd="9" destOrd="0" presId="urn:microsoft.com/office/officeart/2017/3/layout/DropPinTimeline"/>
    <dgm:cxn modelId="{54E41EA0-9E87-40EF-B950-CD0D02632A5E}" type="presParOf" srcId="{46A6B157-7198-41C4-9D25-C4F8885F1B6F}" destId="{0F3B3032-C16A-44EB-AE28-CB7C1D797D2B}" srcOrd="10" destOrd="0" presId="urn:microsoft.com/office/officeart/2017/3/layout/DropPinTimeline"/>
    <dgm:cxn modelId="{1942FCC2-B760-454F-8ED4-284B5F0D173F}" type="presParOf" srcId="{0F3B3032-C16A-44EB-AE28-CB7C1D797D2B}" destId="{A64C6D16-2F77-439A-848A-F1081C5E5CBE}" srcOrd="0" destOrd="0" presId="urn:microsoft.com/office/officeart/2017/3/layout/DropPinTimeline"/>
    <dgm:cxn modelId="{AC143F48-BF04-4D0E-89BA-960F2ABBD0BF}" type="presParOf" srcId="{0F3B3032-C16A-44EB-AE28-CB7C1D797D2B}" destId="{8EFC6EAF-71E5-48C3-9F69-6FB96640B14F}" srcOrd="1" destOrd="0" presId="urn:microsoft.com/office/officeart/2017/3/layout/DropPinTimeline"/>
    <dgm:cxn modelId="{9D150C9C-5EFC-4A02-8C37-075CE44C91E1}" type="presParOf" srcId="{8EFC6EAF-71E5-48C3-9F69-6FB96640B14F}" destId="{73F98938-B973-410F-B6E0-43437FA146E6}" srcOrd="0" destOrd="0" presId="urn:microsoft.com/office/officeart/2017/3/layout/DropPinTimeline"/>
    <dgm:cxn modelId="{64F7D1CF-1C75-4E99-9650-834BFE5A5694}" type="presParOf" srcId="{8EFC6EAF-71E5-48C3-9F69-6FB96640B14F}" destId="{26BE64BD-02BC-4C6F-AC50-F9617E59754D}" srcOrd="1" destOrd="0" presId="urn:microsoft.com/office/officeart/2017/3/layout/DropPinTimeline"/>
    <dgm:cxn modelId="{C16907F7-D721-4CDC-AE06-6F5EE47FD277}" type="presParOf" srcId="{0F3B3032-C16A-44EB-AE28-CB7C1D797D2B}" destId="{5C5070CD-E29E-4F50-9A43-342A2DE968FF}" srcOrd="2" destOrd="0" presId="urn:microsoft.com/office/officeart/2017/3/layout/DropPinTimeline"/>
    <dgm:cxn modelId="{CA8AB878-D5FF-4555-BB9A-8E6D1CC53290}" type="presParOf" srcId="{0F3B3032-C16A-44EB-AE28-CB7C1D797D2B}" destId="{6FED4196-A0D3-4E5C-83DA-99291A8FFFC3}" srcOrd="3" destOrd="0" presId="urn:microsoft.com/office/officeart/2017/3/layout/DropPinTimeline"/>
    <dgm:cxn modelId="{55A40688-F4F2-41AC-A466-706C7C2D4FCF}" type="presParOf" srcId="{0F3B3032-C16A-44EB-AE28-CB7C1D797D2B}" destId="{54DE4918-169B-4E9C-B946-44A9D45AEC94}" srcOrd="4" destOrd="0" presId="urn:microsoft.com/office/officeart/2017/3/layout/DropPinTimeline"/>
    <dgm:cxn modelId="{506414DA-3D19-4555-9698-F2128A0EF183}" type="presParOf" srcId="{0F3B3032-C16A-44EB-AE28-CB7C1D797D2B}" destId="{75F2030E-997B-4809-B3F1-AEF48EEEDB2B}" srcOrd="5" destOrd="0" presId="urn:microsoft.com/office/officeart/2017/3/layout/DropPinTimeline"/>
  </dgm:cxnLst>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204284-1F7C-4D58-BC79-8C2DEE7E9FAF}">
      <dsp:nvSpPr>
        <dsp:cNvPr id="0" name=""/>
        <dsp:cNvSpPr/>
      </dsp:nvSpPr>
      <dsp:spPr>
        <a:xfrm>
          <a:off x="0" y="2255045"/>
          <a:ext cx="10939605" cy="428624"/>
        </a:xfrm>
        <a:prstGeom prst="homePlate">
          <a:avLst/>
        </a:prstGeom>
        <a:gradFill rotWithShape="0">
          <a:gsLst>
            <a:gs pos="0">
              <a:schemeClr val="bg1">
                <a:lumMod val="95000"/>
              </a:schemeClr>
            </a:gs>
            <a:gs pos="100000">
              <a:schemeClr val="bg1">
                <a:lumMod val="85000"/>
              </a:schemeClr>
            </a:gs>
          </a:gsLst>
          <a:lin ang="1200000" scaled="0"/>
        </a:gradFill>
        <a:ln w="12700" cap="flat" cmpd="sng" algn="ctr">
          <a:noFill/>
          <a:prstDash val="solid"/>
          <a:miter lim="800000"/>
          <a:tailEnd type="arrow" w="sm" len="sm"/>
        </a:ln>
        <a:effectLst/>
      </dsp:spPr>
      <dsp:style>
        <a:lnRef idx="2">
          <a:scrgbClr r="0" g="0" b="0"/>
        </a:lnRef>
        <a:fillRef idx="1">
          <a:scrgbClr r="0" g="0" b="0"/>
        </a:fillRef>
        <a:effectRef idx="0">
          <a:scrgbClr r="0" g="0" b="0"/>
        </a:effectRef>
        <a:fontRef idx="minor"/>
      </dsp:style>
    </dsp:sp>
    <dsp:sp modelId="{19EF924A-339B-436A-9151-9C7B0B0377B9}">
      <dsp:nvSpPr>
        <dsp:cNvPr id="0" name=""/>
        <dsp:cNvSpPr/>
      </dsp:nvSpPr>
      <dsp:spPr>
        <a:xfrm rot="8100000">
          <a:off x="78878" y="569090"/>
          <a:ext cx="363188" cy="363188"/>
        </a:xfrm>
        <a:prstGeom prst="teardrop">
          <a:avLst>
            <a:gd name="adj" fmla="val 115000"/>
          </a:avLst>
        </a:prstGeom>
        <a:solidFill>
          <a:schemeClr val="accent1">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46B4BA4-33F0-43CE-A60E-B95E195AD5A9}">
      <dsp:nvSpPr>
        <dsp:cNvPr id="0" name=""/>
        <dsp:cNvSpPr/>
      </dsp:nvSpPr>
      <dsp:spPr>
        <a:xfrm>
          <a:off x="119226" y="609437"/>
          <a:ext cx="282494" cy="282494"/>
        </a:xfrm>
        <a:prstGeom prst="donut">
          <a:avLst/>
        </a:prstGeom>
        <a:solidFill>
          <a:schemeClr val="bg1"/>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A782CF5D-A585-4990-846A-5EDBD19A9BDB}">
      <dsp:nvSpPr>
        <dsp:cNvPr id="0" name=""/>
        <dsp:cNvSpPr/>
      </dsp:nvSpPr>
      <dsp:spPr>
        <a:xfrm>
          <a:off x="517286" y="1007497"/>
          <a:ext cx="2600361" cy="14618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88900" rIns="88900" bIns="133350" numCol="1" spcCol="1270" anchor="t" anchorCtr="0">
          <a:noAutofit/>
        </a:bodyPr>
        <a:lstStyle/>
        <a:p>
          <a:pPr marL="0" lvl="0" indent="0" algn="l" defTabSz="622300">
            <a:lnSpc>
              <a:spcPct val="90000"/>
            </a:lnSpc>
            <a:spcBef>
              <a:spcPct val="0"/>
            </a:spcBef>
            <a:spcAft>
              <a:spcPct val="35000"/>
            </a:spcAft>
            <a:buNone/>
          </a:pPr>
          <a:r>
            <a:rPr lang="en-US" sz="1400" kern="1200" dirty="0">
              <a:solidFill>
                <a:schemeClr val="tx1"/>
              </a:solidFill>
            </a:rPr>
            <a:t>Josiah Abigail Patterson (JAP) Campbell</a:t>
          </a:r>
        </a:p>
        <a:p>
          <a:pPr marL="0" lvl="0" indent="0" algn="l" defTabSz="622300">
            <a:lnSpc>
              <a:spcPct val="90000"/>
            </a:lnSpc>
            <a:spcBef>
              <a:spcPct val="0"/>
            </a:spcBef>
            <a:spcAft>
              <a:spcPct val="35000"/>
            </a:spcAft>
            <a:buNone/>
          </a:pPr>
          <a:r>
            <a:rPr lang="en-US" sz="1400" kern="1200" dirty="0">
              <a:solidFill>
                <a:schemeClr val="tx1"/>
              </a:solidFill>
            </a:rPr>
            <a:t>Born, Camden, Abbeville District, SC</a:t>
          </a:r>
        </a:p>
      </dsp:txBody>
      <dsp:txXfrm>
        <a:off x="517286" y="1007497"/>
        <a:ext cx="2600361" cy="1461859"/>
      </dsp:txXfrm>
    </dsp:sp>
    <dsp:sp modelId="{85C50C56-6DC8-4C47-8DBC-4FD6B1554AA4}">
      <dsp:nvSpPr>
        <dsp:cNvPr id="0" name=""/>
        <dsp:cNvSpPr/>
      </dsp:nvSpPr>
      <dsp:spPr>
        <a:xfrm>
          <a:off x="517286" y="493871"/>
          <a:ext cx="2600361" cy="5136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01600" bIns="0" numCol="1" spcCol="1270" anchor="ctr" anchorCtr="0">
          <a:noAutofit/>
        </a:bodyPr>
        <a:lstStyle/>
        <a:p>
          <a:pPr marL="0" lvl="0" indent="0" algn="l" defTabSz="711200">
            <a:lnSpc>
              <a:spcPct val="90000"/>
            </a:lnSpc>
            <a:spcBef>
              <a:spcPct val="0"/>
            </a:spcBef>
            <a:spcAft>
              <a:spcPct val="35000"/>
            </a:spcAft>
            <a:buNone/>
            <a:defRPr b="1"/>
          </a:pPr>
          <a:r>
            <a:rPr lang="en-US" sz="1600" b="1" kern="1200" dirty="0">
              <a:solidFill>
                <a:schemeClr val="tx1"/>
              </a:solidFill>
            </a:rPr>
            <a:t>1830</a:t>
          </a:r>
          <a:endParaRPr lang="en-US" sz="1100" kern="1200" dirty="0">
            <a:solidFill>
              <a:schemeClr val="tx1"/>
            </a:solidFill>
          </a:endParaRPr>
        </a:p>
      </dsp:txBody>
      <dsp:txXfrm>
        <a:off x="517286" y="493871"/>
        <a:ext cx="2600361" cy="513626"/>
      </dsp:txXfrm>
    </dsp:sp>
    <dsp:sp modelId="{4F322B1B-F357-4BCD-BF34-8A0D705A1CE7}">
      <dsp:nvSpPr>
        <dsp:cNvPr id="0" name=""/>
        <dsp:cNvSpPr/>
      </dsp:nvSpPr>
      <dsp:spPr>
        <a:xfrm>
          <a:off x="260473" y="1007497"/>
          <a:ext cx="0" cy="1461859"/>
        </a:xfrm>
        <a:prstGeom prst="line">
          <a:avLst/>
        </a:prstGeom>
        <a:noFill/>
        <a:ln w="3175" cap="flat" cmpd="sng" algn="ctr">
          <a:solidFill>
            <a:schemeClr val="bg1">
              <a:lumMod val="85000"/>
            </a:schemeClr>
          </a:solidFill>
          <a:prstDash val="solid"/>
          <a:miter lim="800000"/>
        </a:ln>
        <a:effectLst/>
      </dsp:spPr>
      <dsp:style>
        <a:lnRef idx="1">
          <a:scrgbClr r="0" g="0" b="0"/>
        </a:lnRef>
        <a:fillRef idx="0">
          <a:scrgbClr r="0" g="0" b="0"/>
        </a:fillRef>
        <a:effectRef idx="0">
          <a:scrgbClr r="0" g="0" b="0"/>
        </a:effectRef>
        <a:fontRef idx="minor"/>
      </dsp:style>
    </dsp:sp>
    <dsp:sp modelId="{9F727168-E825-43C1-AF50-41E115F59C0C}">
      <dsp:nvSpPr>
        <dsp:cNvPr id="0" name=""/>
        <dsp:cNvSpPr/>
      </dsp:nvSpPr>
      <dsp:spPr>
        <a:xfrm>
          <a:off x="214246" y="2423130"/>
          <a:ext cx="92452" cy="92452"/>
        </a:xfrm>
        <a:prstGeom prst="ellipse">
          <a:avLst/>
        </a:prstGeom>
        <a:solidFill>
          <a:schemeClr val="accent1"/>
        </a:solidFill>
        <a:ln w="63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B4632EA-1574-417A-A3FA-D711159FBAD1}">
      <dsp:nvSpPr>
        <dsp:cNvPr id="0" name=""/>
        <dsp:cNvSpPr/>
      </dsp:nvSpPr>
      <dsp:spPr>
        <a:xfrm rot="18900000">
          <a:off x="1638742" y="4006435"/>
          <a:ext cx="363188" cy="363188"/>
        </a:xfrm>
        <a:prstGeom prst="teardrop">
          <a:avLst>
            <a:gd name="adj" fmla="val 115000"/>
          </a:avLst>
        </a:prstGeom>
        <a:solidFill>
          <a:schemeClr val="accent1">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32E0966-F86B-4BBD-BE80-8FAB861AF0E8}">
      <dsp:nvSpPr>
        <dsp:cNvPr id="0" name=""/>
        <dsp:cNvSpPr/>
      </dsp:nvSpPr>
      <dsp:spPr>
        <a:xfrm>
          <a:off x="1679089" y="4046782"/>
          <a:ext cx="282494" cy="282494"/>
        </a:xfrm>
        <a:prstGeom prst="donut">
          <a:avLst/>
        </a:prstGeom>
        <a:solidFill>
          <a:schemeClr val="lt1">
            <a:hueOff val="0"/>
            <a:satOff val="0"/>
            <a:lum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B608C5A1-CE9E-4410-9F2F-F714CC6AB069}">
      <dsp:nvSpPr>
        <dsp:cNvPr id="0" name=""/>
        <dsp:cNvSpPr/>
      </dsp:nvSpPr>
      <dsp:spPr>
        <a:xfrm>
          <a:off x="2077150" y="2469357"/>
          <a:ext cx="2600361" cy="14618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33350" rIns="0" bIns="88900" numCol="1" spcCol="1270" anchor="b" anchorCtr="0">
          <a:noAutofit/>
        </a:bodyPr>
        <a:lstStyle/>
        <a:p>
          <a:pPr marL="0" lvl="0" indent="0" algn="l" defTabSz="622300">
            <a:lnSpc>
              <a:spcPct val="90000"/>
            </a:lnSpc>
            <a:spcBef>
              <a:spcPct val="0"/>
            </a:spcBef>
            <a:spcAft>
              <a:spcPct val="35000"/>
            </a:spcAft>
            <a:buNone/>
          </a:pPr>
          <a:r>
            <a:rPr lang="en-US" sz="1400" kern="1200" dirty="0">
              <a:solidFill>
                <a:schemeClr val="tx1"/>
              </a:solidFill>
            </a:rPr>
            <a:t>Marries Eugenia Elizabeth Nash in 1850</a:t>
          </a:r>
        </a:p>
        <a:p>
          <a:pPr marL="0" lvl="0" indent="0" algn="l" defTabSz="622300">
            <a:lnSpc>
              <a:spcPct val="90000"/>
            </a:lnSpc>
            <a:spcBef>
              <a:spcPct val="0"/>
            </a:spcBef>
            <a:spcAft>
              <a:spcPct val="35000"/>
            </a:spcAft>
            <a:buNone/>
          </a:pPr>
          <a:r>
            <a:rPr lang="en-US" sz="1400" kern="1200" dirty="0">
              <a:solidFill>
                <a:schemeClr val="tx1"/>
              </a:solidFill>
            </a:rPr>
            <a:t>Daughter of William Whitfield Nash 1802-1871, Founder, </a:t>
          </a:r>
          <a:r>
            <a:rPr lang="en-US" sz="1400" b="1" kern="1200" dirty="0">
              <a:solidFill>
                <a:schemeClr val="tx1"/>
              </a:solidFill>
            </a:rPr>
            <a:t>1</a:t>
          </a:r>
          <a:r>
            <a:rPr lang="en-US" sz="1400" b="1" kern="1200" baseline="30000" dirty="0">
              <a:solidFill>
                <a:schemeClr val="tx1"/>
              </a:solidFill>
            </a:rPr>
            <a:t>st</a:t>
          </a:r>
          <a:r>
            <a:rPr lang="en-US" sz="1400" b="1" kern="1200" dirty="0">
              <a:solidFill>
                <a:schemeClr val="tx1"/>
              </a:solidFill>
            </a:rPr>
            <a:t> Baptist Church of Kosciusko</a:t>
          </a:r>
        </a:p>
      </dsp:txBody>
      <dsp:txXfrm>
        <a:off x="2077150" y="2469357"/>
        <a:ext cx="2600361" cy="1461859"/>
      </dsp:txXfrm>
    </dsp:sp>
    <dsp:sp modelId="{C1E34084-406C-48D5-88FE-7226282DBC49}">
      <dsp:nvSpPr>
        <dsp:cNvPr id="0" name=""/>
        <dsp:cNvSpPr/>
      </dsp:nvSpPr>
      <dsp:spPr>
        <a:xfrm>
          <a:off x="2077150" y="3931216"/>
          <a:ext cx="2600361" cy="5136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01600" bIns="0" numCol="1" spcCol="1270" anchor="ctr" anchorCtr="0">
          <a:noAutofit/>
        </a:bodyPr>
        <a:lstStyle/>
        <a:p>
          <a:pPr marL="0" lvl="0" indent="0" algn="l" defTabSz="711200">
            <a:lnSpc>
              <a:spcPct val="90000"/>
            </a:lnSpc>
            <a:spcBef>
              <a:spcPct val="0"/>
            </a:spcBef>
            <a:spcAft>
              <a:spcPct val="35000"/>
            </a:spcAft>
            <a:buNone/>
            <a:defRPr b="1"/>
          </a:pPr>
          <a:r>
            <a:rPr lang="en-US" sz="1600" b="1" kern="1200" dirty="0">
              <a:solidFill>
                <a:schemeClr val="tx1"/>
              </a:solidFill>
            </a:rPr>
            <a:t>1850 marries</a:t>
          </a:r>
          <a:endParaRPr lang="en-US" sz="1100" kern="1200" dirty="0">
            <a:solidFill>
              <a:schemeClr val="tx1"/>
            </a:solidFill>
          </a:endParaRPr>
        </a:p>
      </dsp:txBody>
      <dsp:txXfrm>
        <a:off x="2077150" y="3931216"/>
        <a:ext cx="2600361" cy="513626"/>
      </dsp:txXfrm>
    </dsp:sp>
    <dsp:sp modelId="{33168228-1414-4AAF-B7E5-C08A80BBB2F1}">
      <dsp:nvSpPr>
        <dsp:cNvPr id="0" name=""/>
        <dsp:cNvSpPr/>
      </dsp:nvSpPr>
      <dsp:spPr>
        <a:xfrm>
          <a:off x="1820336" y="2469357"/>
          <a:ext cx="0" cy="1461859"/>
        </a:xfrm>
        <a:prstGeom prst="line">
          <a:avLst/>
        </a:prstGeom>
        <a:noFill/>
        <a:ln w="3175" cap="flat" cmpd="sng" algn="ctr">
          <a:solidFill>
            <a:prstClr val="white">
              <a:lumMod val="85000"/>
            </a:prstClr>
          </a:solidFill>
          <a:prstDash val="solid"/>
          <a:miter lim="800000"/>
        </a:ln>
        <a:effectLst/>
      </dsp:spPr>
      <dsp:style>
        <a:lnRef idx="1">
          <a:scrgbClr r="0" g="0" b="0"/>
        </a:lnRef>
        <a:fillRef idx="0">
          <a:scrgbClr r="0" g="0" b="0"/>
        </a:fillRef>
        <a:effectRef idx="0">
          <a:scrgbClr r="0" g="0" b="0"/>
        </a:effectRef>
        <a:fontRef idx="minor"/>
      </dsp:style>
    </dsp:sp>
    <dsp:sp modelId="{B57996C3-16BE-4CEB-B9E2-6FFC42938F41}">
      <dsp:nvSpPr>
        <dsp:cNvPr id="0" name=""/>
        <dsp:cNvSpPr/>
      </dsp:nvSpPr>
      <dsp:spPr>
        <a:xfrm>
          <a:off x="1774110" y="2423130"/>
          <a:ext cx="92452" cy="92452"/>
        </a:xfrm>
        <a:prstGeom prst="ellipse">
          <a:avLst/>
        </a:prstGeom>
        <a:solidFill>
          <a:schemeClr val="accent1">
            <a:hueOff val="0"/>
            <a:satOff val="0"/>
            <a:lumOff val="0"/>
            <a:alphaOff val="0"/>
          </a:schemeClr>
        </a:solidFill>
        <a:ln w="63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BC09B8D-1C75-4604-9F35-AEC078447C45}">
      <dsp:nvSpPr>
        <dsp:cNvPr id="0" name=""/>
        <dsp:cNvSpPr/>
      </dsp:nvSpPr>
      <dsp:spPr>
        <a:xfrm rot="8100000">
          <a:off x="3198606" y="569090"/>
          <a:ext cx="363188" cy="363188"/>
        </a:xfrm>
        <a:prstGeom prst="ellipse">
          <a:avLst/>
        </a:prstGeom>
        <a:solidFill>
          <a:schemeClr val="accent3"/>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FE91A1F-E910-48AB-A4C9-128002268483}">
      <dsp:nvSpPr>
        <dsp:cNvPr id="0" name=""/>
        <dsp:cNvSpPr/>
      </dsp:nvSpPr>
      <dsp:spPr>
        <a:xfrm>
          <a:off x="3238953" y="609437"/>
          <a:ext cx="282494" cy="282494"/>
        </a:xfrm>
        <a:prstGeom prst="star12">
          <a:avLst/>
        </a:prstGeom>
        <a:solidFill>
          <a:schemeClr val="lt1">
            <a:hueOff val="0"/>
            <a:satOff val="0"/>
            <a:lum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FC8603F2-85FC-4134-978C-4054E468209C}">
      <dsp:nvSpPr>
        <dsp:cNvPr id="0" name=""/>
        <dsp:cNvSpPr/>
      </dsp:nvSpPr>
      <dsp:spPr>
        <a:xfrm>
          <a:off x="3637013" y="1007497"/>
          <a:ext cx="2600361" cy="14618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88900" rIns="88900" bIns="133350" numCol="1" spcCol="1270" anchor="t" anchorCtr="0">
          <a:noAutofit/>
        </a:bodyPr>
        <a:lstStyle/>
        <a:p>
          <a:pPr marL="0" lvl="0" indent="0" algn="l" defTabSz="622300">
            <a:lnSpc>
              <a:spcPct val="90000"/>
            </a:lnSpc>
            <a:spcBef>
              <a:spcPct val="0"/>
            </a:spcBef>
            <a:spcAft>
              <a:spcPct val="35000"/>
            </a:spcAft>
            <a:buNone/>
          </a:pPr>
          <a:r>
            <a:rPr lang="en-US" sz="1400" b="0" i="0" kern="1200" dirty="0">
              <a:solidFill>
                <a:schemeClr val="tx1"/>
              </a:solidFill>
            </a:rPr>
            <a:t>graduates - age 15  </a:t>
          </a:r>
        </a:p>
        <a:p>
          <a:pPr marL="0" lvl="0" indent="0" algn="l" defTabSz="622300">
            <a:lnSpc>
              <a:spcPct val="90000"/>
            </a:lnSpc>
            <a:spcBef>
              <a:spcPct val="0"/>
            </a:spcBef>
            <a:spcAft>
              <a:spcPct val="35000"/>
            </a:spcAft>
            <a:buNone/>
          </a:pPr>
          <a:r>
            <a:rPr lang="en-US" sz="1800" b="1" i="0" u="sng" kern="1200" dirty="0">
              <a:solidFill>
                <a:schemeClr val="tx1"/>
              </a:solidFill>
            </a:rPr>
            <a:t>Davidson College</a:t>
          </a:r>
        </a:p>
        <a:p>
          <a:pPr marL="0" lvl="0" indent="0" algn="l" defTabSz="622300">
            <a:lnSpc>
              <a:spcPct val="90000"/>
            </a:lnSpc>
            <a:spcBef>
              <a:spcPct val="0"/>
            </a:spcBef>
            <a:spcAft>
              <a:spcPct val="35000"/>
            </a:spcAft>
            <a:buNone/>
          </a:pPr>
          <a:r>
            <a:rPr lang="en-US" sz="1400" b="0" i="0" kern="1200" dirty="0">
              <a:solidFill>
                <a:schemeClr val="tx1"/>
              </a:solidFill>
            </a:rPr>
            <a:t>School est. 1837</a:t>
          </a:r>
        </a:p>
      </dsp:txBody>
      <dsp:txXfrm>
        <a:off x="3637013" y="1007497"/>
        <a:ext cx="2600361" cy="1461859"/>
      </dsp:txXfrm>
    </dsp:sp>
    <dsp:sp modelId="{4EB3AA5C-1289-44C6-9F3E-859ABA28E18F}">
      <dsp:nvSpPr>
        <dsp:cNvPr id="0" name=""/>
        <dsp:cNvSpPr/>
      </dsp:nvSpPr>
      <dsp:spPr>
        <a:xfrm>
          <a:off x="3637013" y="493871"/>
          <a:ext cx="2600361" cy="5136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0650" bIns="0" numCol="1" spcCol="1270" anchor="ctr" anchorCtr="0">
          <a:noAutofit/>
        </a:bodyPr>
        <a:lstStyle/>
        <a:p>
          <a:pPr marL="0" lvl="0" indent="0" algn="l" defTabSz="844550">
            <a:lnSpc>
              <a:spcPct val="90000"/>
            </a:lnSpc>
            <a:spcBef>
              <a:spcPct val="0"/>
            </a:spcBef>
            <a:spcAft>
              <a:spcPct val="35000"/>
            </a:spcAft>
            <a:buNone/>
            <a:defRPr b="1"/>
          </a:pPr>
          <a:r>
            <a:rPr lang="en-US" sz="1900" b="1" i="0" kern="1200" dirty="0">
              <a:solidFill>
                <a:schemeClr val="tx1"/>
              </a:solidFill>
            </a:rPr>
            <a:t>1845</a:t>
          </a:r>
        </a:p>
      </dsp:txBody>
      <dsp:txXfrm>
        <a:off x="3637013" y="493871"/>
        <a:ext cx="2600361" cy="513626"/>
      </dsp:txXfrm>
    </dsp:sp>
    <dsp:sp modelId="{0BB03C0E-97EC-4D66-9B09-35D689DAB28C}">
      <dsp:nvSpPr>
        <dsp:cNvPr id="0" name=""/>
        <dsp:cNvSpPr/>
      </dsp:nvSpPr>
      <dsp:spPr>
        <a:xfrm>
          <a:off x="3380200" y="865697"/>
          <a:ext cx="0" cy="722918"/>
        </a:xfrm>
        <a:prstGeom prst="line">
          <a:avLst/>
        </a:prstGeom>
        <a:noFill/>
        <a:ln w="114300" cap="rnd" cmpd="sng" algn="ctr">
          <a:solidFill>
            <a:schemeClr val="bg1">
              <a:lumMod val="95000"/>
            </a:schemeClr>
          </a:solidFill>
          <a:prstDash val="sysDot"/>
          <a:round/>
        </a:ln>
        <a:effectLst/>
      </dsp:spPr>
      <dsp:style>
        <a:lnRef idx="1">
          <a:scrgbClr r="0" g="0" b="0"/>
        </a:lnRef>
        <a:fillRef idx="0">
          <a:scrgbClr r="0" g="0" b="0"/>
        </a:fillRef>
        <a:effectRef idx="0">
          <a:scrgbClr r="0" g="0" b="0"/>
        </a:effectRef>
        <a:fontRef idx="minor"/>
      </dsp:style>
    </dsp:sp>
    <dsp:sp modelId="{56361E50-9FEC-48AD-A369-C1A8379B35EC}">
      <dsp:nvSpPr>
        <dsp:cNvPr id="0" name=""/>
        <dsp:cNvSpPr/>
      </dsp:nvSpPr>
      <dsp:spPr>
        <a:xfrm>
          <a:off x="3294723" y="1935226"/>
          <a:ext cx="170955" cy="45719"/>
        </a:xfrm>
        <a:prstGeom prst="ellipse">
          <a:avLst/>
        </a:prstGeom>
        <a:solidFill>
          <a:schemeClr val="accent3"/>
        </a:solidFill>
        <a:ln w="63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0DBECBF-E3AA-450B-95D4-8349AA21B4F8}">
      <dsp:nvSpPr>
        <dsp:cNvPr id="0" name=""/>
        <dsp:cNvSpPr/>
      </dsp:nvSpPr>
      <dsp:spPr>
        <a:xfrm rot="18900000">
          <a:off x="4758470" y="4006435"/>
          <a:ext cx="363188" cy="363188"/>
        </a:xfrm>
        <a:prstGeom prst="teardrop">
          <a:avLst>
            <a:gd name="adj" fmla="val 115000"/>
          </a:avLst>
        </a:prstGeom>
        <a:solidFill>
          <a:schemeClr val="accent1">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EDDD44C-F5E4-49AD-B1D9-346B8B8AEE8F}">
      <dsp:nvSpPr>
        <dsp:cNvPr id="0" name=""/>
        <dsp:cNvSpPr/>
      </dsp:nvSpPr>
      <dsp:spPr>
        <a:xfrm>
          <a:off x="4798817" y="4046782"/>
          <a:ext cx="282494" cy="282494"/>
        </a:xfrm>
        <a:prstGeom prst="donut">
          <a:avLst/>
        </a:prstGeom>
        <a:solidFill>
          <a:schemeClr val="lt1">
            <a:hueOff val="0"/>
            <a:satOff val="0"/>
            <a:lum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FE564261-183D-47F9-8E7E-BCFC5023A815}">
      <dsp:nvSpPr>
        <dsp:cNvPr id="0" name=""/>
        <dsp:cNvSpPr/>
      </dsp:nvSpPr>
      <dsp:spPr>
        <a:xfrm>
          <a:off x="5196877" y="2469357"/>
          <a:ext cx="2600361" cy="14618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33350" rIns="0" bIns="88900" numCol="1" spcCol="1270" anchor="b" anchorCtr="0">
          <a:noAutofit/>
        </a:bodyPr>
        <a:lstStyle/>
        <a:p>
          <a:pPr marL="0" lvl="0" indent="0" algn="l" defTabSz="622300">
            <a:lnSpc>
              <a:spcPct val="90000"/>
            </a:lnSpc>
            <a:spcBef>
              <a:spcPct val="0"/>
            </a:spcBef>
            <a:spcAft>
              <a:spcPct val="35000"/>
            </a:spcAft>
            <a:buNone/>
          </a:pPr>
          <a:r>
            <a:rPr lang="en-US" sz="1400" kern="1200" dirty="0">
              <a:solidFill>
                <a:schemeClr val="tx1"/>
              </a:solidFill>
            </a:rPr>
            <a:t>State Legislature at age 21</a:t>
          </a:r>
        </a:p>
      </dsp:txBody>
      <dsp:txXfrm>
        <a:off x="5196877" y="2469357"/>
        <a:ext cx="2600361" cy="1461859"/>
      </dsp:txXfrm>
    </dsp:sp>
    <dsp:sp modelId="{3DA36ABE-9810-4ED4-9A55-2905E7588D06}">
      <dsp:nvSpPr>
        <dsp:cNvPr id="0" name=""/>
        <dsp:cNvSpPr/>
      </dsp:nvSpPr>
      <dsp:spPr>
        <a:xfrm>
          <a:off x="5196877" y="3931216"/>
          <a:ext cx="2600361" cy="5136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01600" bIns="0" numCol="1" spcCol="1270" anchor="ctr" anchorCtr="0">
          <a:noAutofit/>
        </a:bodyPr>
        <a:lstStyle/>
        <a:p>
          <a:pPr marL="0" lvl="0" indent="0" algn="l" defTabSz="711200">
            <a:lnSpc>
              <a:spcPct val="90000"/>
            </a:lnSpc>
            <a:spcBef>
              <a:spcPct val="0"/>
            </a:spcBef>
            <a:spcAft>
              <a:spcPct val="35000"/>
            </a:spcAft>
            <a:buNone/>
            <a:defRPr b="1"/>
          </a:pPr>
          <a:r>
            <a:rPr lang="en-US" sz="1600" b="1" kern="1200" dirty="0">
              <a:solidFill>
                <a:schemeClr val="tx1"/>
              </a:solidFill>
            </a:rPr>
            <a:t>1851 MS Law maker</a:t>
          </a:r>
          <a:endParaRPr lang="en-US" sz="1100" kern="1200" dirty="0">
            <a:solidFill>
              <a:schemeClr val="tx1"/>
            </a:solidFill>
          </a:endParaRPr>
        </a:p>
      </dsp:txBody>
      <dsp:txXfrm>
        <a:off x="5196877" y="3931216"/>
        <a:ext cx="2600361" cy="513626"/>
      </dsp:txXfrm>
    </dsp:sp>
    <dsp:sp modelId="{4B9F5909-A57C-4893-9C8A-D5960FE9BE37}">
      <dsp:nvSpPr>
        <dsp:cNvPr id="0" name=""/>
        <dsp:cNvSpPr/>
      </dsp:nvSpPr>
      <dsp:spPr>
        <a:xfrm>
          <a:off x="4940064" y="2469357"/>
          <a:ext cx="0" cy="1461859"/>
        </a:xfrm>
        <a:prstGeom prst="line">
          <a:avLst/>
        </a:prstGeom>
        <a:noFill/>
        <a:ln w="3175" cap="flat" cmpd="sng" algn="ctr">
          <a:solidFill>
            <a:prstClr val="white">
              <a:lumMod val="85000"/>
            </a:prstClr>
          </a:solidFill>
          <a:prstDash val="solid"/>
          <a:miter lim="800000"/>
        </a:ln>
        <a:effectLst/>
      </dsp:spPr>
      <dsp:style>
        <a:lnRef idx="1">
          <a:scrgbClr r="0" g="0" b="0"/>
        </a:lnRef>
        <a:fillRef idx="0">
          <a:scrgbClr r="0" g="0" b="0"/>
        </a:fillRef>
        <a:effectRef idx="0">
          <a:scrgbClr r="0" g="0" b="0"/>
        </a:effectRef>
        <a:fontRef idx="minor"/>
      </dsp:style>
    </dsp:sp>
    <dsp:sp modelId="{D891B168-1DA5-4124-931F-A51FCB8EFC11}">
      <dsp:nvSpPr>
        <dsp:cNvPr id="0" name=""/>
        <dsp:cNvSpPr/>
      </dsp:nvSpPr>
      <dsp:spPr>
        <a:xfrm>
          <a:off x="4893838" y="2423130"/>
          <a:ext cx="92452" cy="92452"/>
        </a:xfrm>
        <a:prstGeom prst="ellipse">
          <a:avLst/>
        </a:prstGeom>
        <a:solidFill>
          <a:schemeClr val="accent1">
            <a:hueOff val="0"/>
            <a:satOff val="0"/>
            <a:lumOff val="0"/>
            <a:alphaOff val="0"/>
          </a:schemeClr>
        </a:solidFill>
        <a:ln w="63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88CC4C6-DFBC-460C-A9ED-BEDA8CC682D4}">
      <dsp:nvSpPr>
        <dsp:cNvPr id="0" name=""/>
        <dsp:cNvSpPr/>
      </dsp:nvSpPr>
      <dsp:spPr>
        <a:xfrm rot="8100000">
          <a:off x="6318333" y="569090"/>
          <a:ext cx="363188" cy="363188"/>
        </a:xfrm>
        <a:prstGeom prst="teardrop">
          <a:avLst>
            <a:gd name="adj" fmla="val 115000"/>
          </a:avLst>
        </a:prstGeom>
        <a:solidFill>
          <a:schemeClr val="accent1">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8CA82DA-B677-461B-A08D-337683480059}">
      <dsp:nvSpPr>
        <dsp:cNvPr id="0" name=""/>
        <dsp:cNvSpPr/>
      </dsp:nvSpPr>
      <dsp:spPr>
        <a:xfrm>
          <a:off x="6358680" y="609437"/>
          <a:ext cx="282494" cy="282494"/>
        </a:xfrm>
        <a:prstGeom prst="donut">
          <a:avLst/>
        </a:prstGeom>
        <a:solidFill>
          <a:schemeClr val="lt1">
            <a:hueOff val="0"/>
            <a:satOff val="0"/>
            <a:lum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D1646913-A3FA-4470-A3E9-C64B0A13A62A}">
      <dsp:nvSpPr>
        <dsp:cNvPr id="0" name=""/>
        <dsp:cNvSpPr/>
      </dsp:nvSpPr>
      <dsp:spPr>
        <a:xfrm>
          <a:off x="6756741" y="1007497"/>
          <a:ext cx="2600361" cy="14618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88900" rIns="88900" bIns="133350" numCol="1" spcCol="1270" anchor="t" anchorCtr="0">
          <a:noAutofit/>
        </a:bodyPr>
        <a:lstStyle/>
        <a:p>
          <a:pPr marL="0" lvl="0" indent="0" algn="l" defTabSz="622300">
            <a:lnSpc>
              <a:spcPct val="90000"/>
            </a:lnSpc>
            <a:spcBef>
              <a:spcPct val="0"/>
            </a:spcBef>
            <a:spcAft>
              <a:spcPct val="35000"/>
            </a:spcAft>
            <a:buNone/>
          </a:pPr>
          <a:r>
            <a:rPr lang="en-US" sz="1400" kern="1200" dirty="0">
              <a:solidFill>
                <a:schemeClr val="tx1"/>
              </a:solidFill>
            </a:rPr>
            <a:t>becomes lawyer - age 17  Kosciusko, Attala County, Mississippi</a:t>
          </a:r>
        </a:p>
      </dsp:txBody>
      <dsp:txXfrm>
        <a:off x="6756741" y="1007497"/>
        <a:ext cx="2600361" cy="1461859"/>
      </dsp:txXfrm>
    </dsp:sp>
    <dsp:sp modelId="{6EC2FC68-E1B8-4274-8090-C2C96A4CD82C}">
      <dsp:nvSpPr>
        <dsp:cNvPr id="0" name=""/>
        <dsp:cNvSpPr/>
      </dsp:nvSpPr>
      <dsp:spPr>
        <a:xfrm>
          <a:off x="6756741" y="493871"/>
          <a:ext cx="2600361" cy="5136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01600" bIns="0" numCol="1" spcCol="1270" anchor="ctr" anchorCtr="0">
          <a:noAutofit/>
        </a:bodyPr>
        <a:lstStyle/>
        <a:p>
          <a:pPr marL="0" lvl="0" indent="0" algn="l" defTabSz="711200">
            <a:lnSpc>
              <a:spcPct val="90000"/>
            </a:lnSpc>
            <a:spcBef>
              <a:spcPct val="0"/>
            </a:spcBef>
            <a:spcAft>
              <a:spcPct val="35000"/>
            </a:spcAft>
            <a:buNone/>
            <a:defRPr b="1"/>
          </a:pPr>
          <a:r>
            <a:rPr lang="en-US" sz="1600" b="1" kern="1200" dirty="0">
              <a:solidFill>
                <a:schemeClr val="tx1"/>
              </a:solidFill>
            </a:rPr>
            <a:t>Family moves to MS</a:t>
          </a:r>
          <a:endParaRPr lang="en-US" sz="1100" kern="1200" dirty="0">
            <a:solidFill>
              <a:schemeClr val="tx1"/>
            </a:solidFill>
          </a:endParaRPr>
        </a:p>
      </dsp:txBody>
      <dsp:txXfrm>
        <a:off x="6756741" y="493871"/>
        <a:ext cx="2600361" cy="513626"/>
      </dsp:txXfrm>
    </dsp:sp>
    <dsp:sp modelId="{4F41BF23-550C-4E7F-977E-3D22E3AF7B51}">
      <dsp:nvSpPr>
        <dsp:cNvPr id="0" name=""/>
        <dsp:cNvSpPr/>
      </dsp:nvSpPr>
      <dsp:spPr>
        <a:xfrm>
          <a:off x="6499928" y="1007497"/>
          <a:ext cx="0" cy="1461859"/>
        </a:xfrm>
        <a:prstGeom prst="line">
          <a:avLst/>
        </a:prstGeom>
        <a:noFill/>
        <a:ln w="3175" cap="flat" cmpd="sng" algn="ctr">
          <a:solidFill>
            <a:prstClr val="white">
              <a:lumMod val="85000"/>
            </a:prstClr>
          </a:solidFill>
          <a:prstDash val="solid"/>
          <a:miter lim="800000"/>
        </a:ln>
        <a:effectLst/>
      </dsp:spPr>
      <dsp:style>
        <a:lnRef idx="1">
          <a:scrgbClr r="0" g="0" b="0"/>
        </a:lnRef>
        <a:fillRef idx="0">
          <a:scrgbClr r="0" g="0" b="0"/>
        </a:fillRef>
        <a:effectRef idx="0">
          <a:scrgbClr r="0" g="0" b="0"/>
        </a:effectRef>
        <a:fontRef idx="minor"/>
      </dsp:style>
    </dsp:sp>
    <dsp:sp modelId="{278CF1E0-B1C4-4B10-A5EC-FD7EF0557E2D}">
      <dsp:nvSpPr>
        <dsp:cNvPr id="0" name=""/>
        <dsp:cNvSpPr/>
      </dsp:nvSpPr>
      <dsp:spPr>
        <a:xfrm>
          <a:off x="6453701" y="2423130"/>
          <a:ext cx="92452" cy="92452"/>
        </a:xfrm>
        <a:prstGeom prst="ellipse">
          <a:avLst/>
        </a:prstGeom>
        <a:solidFill>
          <a:schemeClr val="accent1">
            <a:hueOff val="0"/>
            <a:satOff val="0"/>
            <a:lumOff val="0"/>
            <a:alphaOff val="0"/>
          </a:schemeClr>
        </a:solidFill>
        <a:ln w="63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3F98938-B973-410F-B6E0-43437FA146E6}">
      <dsp:nvSpPr>
        <dsp:cNvPr id="0" name=""/>
        <dsp:cNvSpPr/>
      </dsp:nvSpPr>
      <dsp:spPr>
        <a:xfrm rot="18900000">
          <a:off x="7878197" y="3520956"/>
          <a:ext cx="363188" cy="363188"/>
        </a:xfrm>
        <a:prstGeom prst="ellipse">
          <a:avLst/>
        </a:prstGeom>
        <a:solidFill>
          <a:schemeClr val="accent3"/>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6BE64BD-02BC-4C6F-AC50-F9617E59754D}">
      <dsp:nvSpPr>
        <dsp:cNvPr id="0" name=""/>
        <dsp:cNvSpPr/>
      </dsp:nvSpPr>
      <dsp:spPr>
        <a:xfrm>
          <a:off x="7918544" y="3561303"/>
          <a:ext cx="282494" cy="282494"/>
        </a:xfrm>
        <a:prstGeom prst="star12">
          <a:avLst/>
        </a:prstGeom>
        <a:solidFill>
          <a:schemeClr val="lt1">
            <a:hueOff val="0"/>
            <a:satOff val="0"/>
            <a:lum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5C5070CD-E29E-4F50-9A43-342A2DE968FF}">
      <dsp:nvSpPr>
        <dsp:cNvPr id="0" name=""/>
        <dsp:cNvSpPr/>
      </dsp:nvSpPr>
      <dsp:spPr>
        <a:xfrm>
          <a:off x="8193919" y="-45319"/>
          <a:ext cx="2600361" cy="44310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33350" rIns="0" bIns="88900" numCol="1" spcCol="1270" anchor="b" anchorCtr="0">
          <a:noAutofit/>
        </a:bodyPr>
        <a:lstStyle/>
        <a:p>
          <a:pPr marL="0" lvl="0" indent="0" algn="l" defTabSz="622300">
            <a:lnSpc>
              <a:spcPct val="90000"/>
            </a:lnSpc>
            <a:spcBef>
              <a:spcPct val="0"/>
            </a:spcBef>
            <a:spcAft>
              <a:spcPct val="35000"/>
            </a:spcAft>
            <a:buNone/>
          </a:pPr>
          <a:r>
            <a:rPr lang="en-US" sz="1400" b="0" i="0" kern="1200" dirty="0">
              <a:solidFill>
                <a:schemeClr val="tx1"/>
              </a:solidFill>
            </a:rPr>
            <a:t>Mississippi Legislature</a:t>
          </a:r>
        </a:p>
      </dsp:txBody>
      <dsp:txXfrm>
        <a:off x="8193919" y="-45319"/>
        <a:ext cx="2600361" cy="4431027"/>
      </dsp:txXfrm>
    </dsp:sp>
    <dsp:sp modelId="{6FED4196-A0D3-4E5C-83DA-99291A8FFFC3}">
      <dsp:nvSpPr>
        <dsp:cNvPr id="0" name=""/>
        <dsp:cNvSpPr/>
      </dsp:nvSpPr>
      <dsp:spPr>
        <a:xfrm>
          <a:off x="8193919" y="2379513"/>
          <a:ext cx="2600361" cy="15568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14300" bIns="0" numCol="1" spcCol="1270" anchor="ctr" anchorCtr="0">
          <a:noAutofit/>
        </a:bodyPr>
        <a:lstStyle/>
        <a:p>
          <a:pPr marL="0" lvl="0" indent="0" algn="l" defTabSz="800100">
            <a:lnSpc>
              <a:spcPct val="90000"/>
            </a:lnSpc>
            <a:spcBef>
              <a:spcPct val="0"/>
            </a:spcBef>
            <a:spcAft>
              <a:spcPct val="35000"/>
            </a:spcAft>
            <a:buNone/>
            <a:defRPr b="1"/>
          </a:pPr>
          <a:r>
            <a:rPr lang="en-US" sz="1800" b="1" i="0" kern="1200" dirty="0">
              <a:solidFill>
                <a:schemeClr val="tx1"/>
              </a:solidFill>
            </a:rPr>
            <a:t>1860 Speaker of the House</a:t>
          </a:r>
        </a:p>
        <a:p>
          <a:pPr marL="0" lvl="0" indent="0" algn="l" defTabSz="800100">
            <a:lnSpc>
              <a:spcPct val="90000"/>
            </a:lnSpc>
            <a:spcBef>
              <a:spcPct val="0"/>
            </a:spcBef>
            <a:spcAft>
              <a:spcPct val="35000"/>
            </a:spcAft>
            <a:buNone/>
            <a:defRPr b="1"/>
          </a:pPr>
          <a:r>
            <a:rPr lang="en-US" sz="1800" b="1" i="0" kern="1200" dirty="0">
              <a:solidFill>
                <a:schemeClr val="tx1"/>
              </a:solidFill>
            </a:rPr>
            <a:t>Owned </a:t>
          </a:r>
        </a:p>
        <a:p>
          <a:pPr marL="0" lvl="0" indent="0" algn="l" defTabSz="800100">
            <a:lnSpc>
              <a:spcPct val="90000"/>
            </a:lnSpc>
            <a:spcBef>
              <a:spcPct val="0"/>
            </a:spcBef>
            <a:spcAft>
              <a:spcPct val="35000"/>
            </a:spcAft>
            <a:buNone/>
            <a:defRPr b="1"/>
          </a:pPr>
          <a:r>
            <a:rPr lang="en-US" sz="1800" b="1" i="0" kern="1200" dirty="0">
              <a:solidFill>
                <a:schemeClr val="tx1"/>
              </a:solidFill>
            </a:rPr>
            <a:t>              </a:t>
          </a:r>
          <a:r>
            <a:rPr lang="en-US" sz="2400" b="1" i="0" kern="1200" dirty="0">
              <a:solidFill>
                <a:srgbClr val="00B050"/>
              </a:solidFill>
            </a:rPr>
            <a:t>9-11 slaves</a:t>
          </a:r>
        </a:p>
      </dsp:txBody>
      <dsp:txXfrm>
        <a:off x="8193919" y="2379513"/>
        <a:ext cx="2600361" cy="1556847"/>
      </dsp:txXfrm>
    </dsp:sp>
    <dsp:sp modelId="{54DE4918-169B-4E9C-B946-44A9D45AEC94}">
      <dsp:nvSpPr>
        <dsp:cNvPr id="0" name=""/>
        <dsp:cNvSpPr/>
      </dsp:nvSpPr>
      <dsp:spPr>
        <a:xfrm>
          <a:off x="8059791" y="1983878"/>
          <a:ext cx="0" cy="1461859"/>
        </a:xfrm>
        <a:prstGeom prst="line">
          <a:avLst/>
        </a:prstGeom>
        <a:noFill/>
        <a:ln w="114300" cap="rnd" cmpd="sng" algn="ctr">
          <a:solidFill>
            <a:prstClr val="white">
              <a:lumMod val="95000"/>
            </a:prstClr>
          </a:solidFill>
          <a:prstDash val="sysDot"/>
          <a:round/>
        </a:ln>
        <a:effectLst/>
      </dsp:spPr>
      <dsp:style>
        <a:lnRef idx="1">
          <a:scrgbClr r="0" g="0" b="0"/>
        </a:lnRef>
        <a:fillRef idx="0">
          <a:scrgbClr r="0" g="0" b="0"/>
        </a:fillRef>
        <a:effectRef idx="0">
          <a:scrgbClr r="0" g="0" b="0"/>
        </a:effectRef>
        <a:fontRef idx="minor"/>
      </dsp:style>
    </dsp:sp>
    <dsp:sp modelId="{A64C6D16-2F77-439A-848A-F1081C5E5CBE}">
      <dsp:nvSpPr>
        <dsp:cNvPr id="0" name=""/>
        <dsp:cNvSpPr/>
      </dsp:nvSpPr>
      <dsp:spPr>
        <a:xfrm>
          <a:off x="8013565" y="1937651"/>
          <a:ext cx="92452" cy="92452"/>
        </a:xfrm>
        <a:prstGeom prst="ellipse">
          <a:avLst/>
        </a:prstGeom>
        <a:solidFill>
          <a:schemeClr val="accent3"/>
        </a:solidFill>
        <a:ln w="63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204284-1F7C-4D58-BC79-8C2DEE7E9FAF}">
      <dsp:nvSpPr>
        <dsp:cNvPr id="0" name=""/>
        <dsp:cNvSpPr/>
      </dsp:nvSpPr>
      <dsp:spPr>
        <a:xfrm>
          <a:off x="0" y="2476501"/>
          <a:ext cx="10939605" cy="428624"/>
        </a:xfrm>
        <a:prstGeom prst="homePlate">
          <a:avLst/>
        </a:prstGeom>
        <a:gradFill rotWithShape="0">
          <a:gsLst>
            <a:gs pos="0">
              <a:schemeClr val="bg1">
                <a:lumMod val="95000"/>
              </a:schemeClr>
            </a:gs>
            <a:gs pos="100000">
              <a:schemeClr val="bg1">
                <a:lumMod val="85000"/>
              </a:schemeClr>
            </a:gs>
          </a:gsLst>
          <a:lin ang="1200000" scaled="0"/>
        </a:gradFill>
        <a:ln w="12700" cap="flat" cmpd="sng" algn="ctr">
          <a:noFill/>
          <a:prstDash val="solid"/>
          <a:miter lim="800000"/>
          <a:tailEnd type="arrow" w="sm" len="sm"/>
        </a:ln>
        <a:effectLst/>
      </dsp:spPr>
      <dsp:style>
        <a:lnRef idx="2">
          <a:scrgbClr r="0" g="0" b="0"/>
        </a:lnRef>
        <a:fillRef idx="1">
          <a:scrgbClr r="0" g="0" b="0"/>
        </a:fillRef>
        <a:effectRef idx="0">
          <a:scrgbClr r="0" g="0" b="0"/>
        </a:effectRef>
        <a:fontRef idx="minor"/>
      </dsp:style>
    </dsp:sp>
    <dsp:sp modelId="{D95A0D62-C5D9-4598-8807-C13AB73C5300}">
      <dsp:nvSpPr>
        <dsp:cNvPr id="0" name=""/>
        <dsp:cNvSpPr/>
      </dsp:nvSpPr>
      <dsp:spPr>
        <a:xfrm rot="8100000">
          <a:off x="88462" y="621836"/>
          <a:ext cx="392341" cy="392341"/>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84DF4BC-AE67-4B83-A197-BE8A7805787E}">
      <dsp:nvSpPr>
        <dsp:cNvPr id="0" name=""/>
        <dsp:cNvSpPr/>
      </dsp:nvSpPr>
      <dsp:spPr>
        <a:xfrm>
          <a:off x="132047" y="665422"/>
          <a:ext cx="305170" cy="305170"/>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70F16759-0B6F-4D25-8A0E-688E4B08C68D}">
      <dsp:nvSpPr>
        <dsp:cNvPr id="0" name=""/>
        <dsp:cNvSpPr/>
      </dsp:nvSpPr>
      <dsp:spPr>
        <a:xfrm>
          <a:off x="562060" y="1097851"/>
          <a:ext cx="2576929" cy="1592961"/>
        </a:xfrm>
        <a:prstGeom prst="rect">
          <a:avLst/>
        </a:prstGeom>
        <a:noFill/>
        <a:ln>
          <a:noFill/>
        </a:ln>
        <a:effectLst/>
      </dsp:spPr>
      <dsp:style>
        <a:lnRef idx="0">
          <a:scrgbClr r="0" g="0" b="0"/>
        </a:lnRef>
        <a:fillRef idx="0">
          <a:scrgbClr r="0" g="0" b="0"/>
        </a:fillRef>
        <a:effectRef idx="0">
          <a:scrgbClr r="0" g="0" b="0"/>
        </a:effectRef>
        <a:fontRef idx="minor"/>
      </dsp:style>
    </dsp:sp>
    <dsp:sp modelId="{0C8420CB-4DC4-4CF8-8713-2CA21585A163}">
      <dsp:nvSpPr>
        <dsp:cNvPr id="0" name=""/>
        <dsp:cNvSpPr/>
      </dsp:nvSpPr>
      <dsp:spPr>
        <a:xfrm>
          <a:off x="562060" y="538162"/>
          <a:ext cx="2576929" cy="5596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endParaRPr lang="en-US" sz="2000" kern="1200" dirty="0">
            <a:solidFill>
              <a:schemeClr val="tx1"/>
            </a:solidFill>
          </a:endParaRPr>
        </a:p>
      </dsp:txBody>
      <dsp:txXfrm>
        <a:off x="562060" y="538162"/>
        <a:ext cx="2576929" cy="559689"/>
      </dsp:txXfrm>
    </dsp:sp>
    <dsp:sp modelId="{24228242-0633-422D-9617-DC60B35E256F}">
      <dsp:nvSpPr>
        <dsp:cNvPr id="0" name=""/>
        <dsp:cNvSpPr/>
      </dsp:nvSpPr>
      <dsp:spPr>
        <a:xfrm>
          <a:off x="284633" y="1097851"/>
          <a:ext cx="0" cy="1592961"/>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49A453A6-1D6F-49E2-B04D-DAE1C10C0647}">
      <dsp:nvSpPr>
        <dsp:cNvPr id="0" name=""/>
        <dsp:cNvSpPr/>
      </dsp:nvSpPr>
      <dsp:spPr>
        <a:xfrm>
          <a:off x="237113" y="2640440"/>
          <a:ext cx="99873" cy="100744"/>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B4632EA-1574-417A-A3FA-D711159FBAD1}">
      <dsp:nvSpPr>
        <dsp:cNvPr id="0" name=""/>
        <dsp:cNvSpPr/>
      </dsp:nvSpPr>
      <dsp:spPr>
        <a:xfrm rot="18900000">
          <a:off x="1647144" y="4367448"/>
          <a:ext cx="392341" cy="392341"/>
        </a:xfrm>
        <a:prstGeom prst="teardrop">
          <a:avLst>
            <a:gd name="adj" fmla="val 115000"/>
          </a:avLst>
        </a:prstGeom>
        <a:solidFill>
          <a:schemeClr val="accent1">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32E0966-F86B-4BBD-BE80-8FAB861AF0E8}">
      <dsp:nvSpPr>
        <dsp:cNvPr id="0" name=""/>
        <dsp:cNvSpPr/>
      </dsp:nvSpPr>
      <dsp:spPr>
        <a:xfrm>
          <a:off x="1690729" y="4411033"/>
          <a:ext cx="305170" cy="305170"/>
        </a:xfrm>
        <a:prstGeom prst="donut">
          <a:avLst/>
        </a:prstGeom>
        <a:solidFill>
          <a:schemeClr val="lt1">
            <a:hueOff val="0"/>
            <a:satOff val="0"/>
            <a:lum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B608C5A1-CE9E-4410-9F2F-F714CC6AB069}">
      <dsp:nvSpPr>
        <dsp:cNvPr id="0" name=""/>
        <dsp:cNvSpPr/>
      </dsp:nvSpPr>
      <dsp:spPr>
        <a:xfrm>
          <a:off x="7027035" y="262243"/>
          <a:ext cx="2576929" cy="15929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42875" rIns="0" bIns="95250" numCol="1" spcCol="1270" anchor="b" anchorCtr="0">
          <a:noAutofit/>
        </a:bodyPr>
        <a:lstStyle/>
        <a:p>
          <a:pPr marL="0" lvl="0" indent="0" algn="l" defTabSz="666750">
            <a:lnSpc>
              <a:spcPct val="90000"/>
            </a:lnSpc>
            <a:spcBef>
              <a:spcPct val="0"/>
            </a:spcBef>
            <a:spcAft>
              <a:spcPct val="35000"/>
            </a:spcAft>
            <a:buNone/>
          </a:pPr>
          <a:r>
            <a:rPr lang="en-US" sz="1500" kern="1200" dirty="0">
              <a:solidFill>
                <a:schemeClr val="tx1"/>
              </a:solidFill>
            </a:rPr>
            <a:t>JAP, Chief Justice, MS Supreme Court</a:t>
          </a:r>
        </a:p>
      </dsp:txBody>
      <dsp:txXfrm>
        <a:off x="7027035" y="262243"/>
        <a:ext cx="2576929" cy="1592961"/>
      </dsp:txXfrm>
    </dsp:sp>
    <dsp:sp modelId="{C1E34084-406C-48D5-88FE-7226282DBC49}">
      <dsp:nvSpPr>
        <dsp:cNvPr id="0" name=""/>
        <dsp:cNvSpPr/>
      </dsp:nvSpPr>
      <dsp:spPr>
        <a:xfrm>
          <a:off x="7027035" y="1855204"/>
          <a:ext cx="2576929" cy="5596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01600" bIns="0" numCol="1" spcCol="1270" anchor="ctr" anchorCtr="0">
          <a:noAutofit/>
        </a:bodyPr>
        <a:lstStyle/>
        <a:p>
          <a:pPr marL="0" lvl="0" indent="0" algn="l" defTabSz="711200">
            <a:lnSpc>
              <a:spcPct val="90000"/>
            </a:lnSpc>
            <a:spcBef>
              <a:spcPct val="0"/>
            </a:spcBef>
            <a:spcAft>
              <a:spcPct val="35000"/>
            </a:spcAft>
            <a:buNone/>
            <a:defRPr b="1"/>
          </a:pPr>
          <a:r>
            <a:rPr lang="en-US" sz="1600" b="1" kern="1200" dirty="0">
              <a:solidFill>
                <a:schemeClr val="tx1"/>
              </a:solidFill>
            </a:rPr>
            <a:t>1888-1894</a:t>
          </a:r>
          <a:endParaRPr lang="en-US" sz="1100" kern="1200" dirty="0">
            <a:solidFill>
              <a:schemeClr val="tx1"/>
            </a:solidFill>
          </a:endParaRPr>
        </a:p>
      </dsp:txBody>
      <dsp:txXfrm>
        <a:off x="7027035" y="1855204"/>
        <a:ext cx="2576929" cy="559689"/>
      </dsp:txXfrm>
    </dsp:sp>
    <dsp:sp modelId="{33168228-1414-4AAF-B7E5-C08A80BBB2F1}">
      <dsp:nvSpPr>
        <dsp:cNvPr id="0" name=""/>
        <dsp:cNvSpPr/>
      </dsp:nvSpPr>
      <dsp:spPr>
        <a:xfrm>
          <a:off x="1843314" y="2690813"/>
          <a:ext cx="0" cy="1592961"/>
        </a:xfrm>
        <a:prstGeom prst="line">
          <a:avLst/>
        </a:prstGeom>
        <a:noFill/>
        <a:ln w="3175" cap="flat" cmpd="sng" algn="ctr">
          <a:solidFill>
            <a:prstClr val="white">
              <a:lumMod val="85000"/>
            </a:prstClr>
          </a:solidFill>
          <a:prstDash val="solid"/>
          <a:miter lim="800000"/>
        </a:ln>
        <a:effectLst/>
      </dsp:spPr>
      <dsp:style>
        <a:lnRef idx="1">
          <a:scrgbClr r="0" g="0" b="0"/>
        </a:lnRef>
        <a:fillRef idx="0">
          <a:scrgbClr r="0" g="0" b="0"/>
        </a:fillRef>
        <a:effectRef idx="0">
          <a:scrgbClr r="0" g="0" b="0"/>
        </a:effectRef>
        <a:fontRef idx="minor"/>
      </dsp:style>
    </dsp:sp>
    <dsp:sp modelId="{B57996C3-16BE-4CEB-B9E2-6FFC42938F41}">
      <dsp:nvSpPr>
        <dsp:cNvPr id="0" name=""/>
        <dsp:cNvSpPr/>
      </dsp:nvSpPr>
      <dsp:spPr>
        <a:xfrm>
          <a:off x="1795795" y="2640440"/>
          <a:ext cx="99873" cy="100744"/>
        </a:xfrm>
        <a:prstGeom prst="ellipse">
          <a:avLst/>
        </a:prstGeom>
        <a:solidFill>
          <a:schemeClr val="accent1">
            <a:hueOff val="0"/>
            <a:satOff val="0"/>
            <a:lumOff val="0"/>
            <a:alphaOff val="0"/>
          </a:schemeClr>
        </a:solidFill>
        <a:ln w="63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A039CC3-F2A4-4696-9872-D55CDB94C6F8}">
      <dsp:nvSpPr>
        <dsp:cNvPr id="0" name=""/>
        <dsp:cNvSpPr/>
      </dsp:nvSpPr>
      <dsp:spPr>
        <a:xfrm rot="8100000">
          <a:off x="3205826" y="621836"/>
          <a:ext cx="392341" cy="392341"/>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CA02C6E-4EC5-41D9-903B-7DE125E01561}">
      <dsp:nvSpPr>
        <dsp:cNvPr id="0" name=""/>
        <dsp:cNvSpPr/>
      </dsp:nvSpPr>
      <dsp:spPr>
        <a:xfrm>
          <a:off x="3249411" y="665422"/>
          <a:ext cx="305170" cy="305170"/>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7CC8D9E1-85F5-43D2-BBEF-6659519B2B22}">
      <dsp:nvSpPr>
        <dsp:cNvPr id="0" name=""/>
        <dsp:cNvSpPr/>
      </dsp:nvSpPr>
      <dsp:spPr>
        <a:xfrm>
          <a:off x="3679424" y="1097851"/>
          <a:ext cx="2576929" cy="1592961"/>
        </a:xfrm>
        <a:prstGeom prst="rect">
          <a:avLst/>
        </a:prstGeom>
        <a:noFill/>
        <a:ln>
          <a:noFill/>
        </a:ln>
        <a:effectLst/>
      </dsp:spPr>
      <dsp:style>
        <a:lnRef idx="0">
          <a:scrgbClr r="0" g="0" b="0"/>
        </a:lnRef>
        <a:fillRef idx="0">
          <a:scrgbClr r="0" g="0" b="0"/>
        </a:fillRef>
        <a:effectRef idx="0">
          <a:scrgbClr r="0" g="0" b="0"/>
        </a:effectRef>
        <a:fontRef idx="minor"/>
      </dsp:style>
    </dsp:sp>
    <dsp:sp modelId="{C1A460BA-00AA-4ACA-832C-302314ABFD70}">
      <dsp:nvSpPr>
        <dsp:cNvPr id="0" name=""/>
        <dsp:cNvSpPr/>
      </dsp:nvSpPr>
      <dsp:spPr>
        <a:xfrm>
          <a:off x="3679424" y="538162"/>
          <a:ext cx="2576929" cy="5596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t" anchorCtr="0">
          <a:noAutofit/>
        </a:bodyPr>
        <a:lstStyle/>
        <a:p>
          <a:pPr marL="0" lvl="0" indent="0" algn="l" defTabSz="889000">
            <a:lnSpc>
              <a:spcPct val="90000"/>
            </a:lnSpc>
            <a:spcBef>
              <a:spcPct val="0"/>
            </a:spcBef>
            <a:spcAft>
              <a:spcPct val="35000"/>
            </a:spcAft>
            <a:buNone/>
            <a:defRPr b="1"/>
          </a:pPr>
          <a:endParaRPr lang="en-US" sz="2000" b="0" i="0" kern="1200" dirty="0">
            <a:solidFill>
              <a:schemeClr val="tx1"/>
            </a:solidFill>
          </a:endParaRPr>
        </a:p>
      </dsp:txBody>
      <dsp:txXfrm>
        <a:off x="3679424" y="538162"/>
        <a:ext cx="2576929" cy="559689"/>
      </dsp:txXfrm>
    </dsp:sp>
    <dsp:sp modelId="{A6FF95A8-D157-4E1C-9FA6-24B9C719C8E9}">
      <dsp:nvSpPr>
        <dsp:cNvPr id="0" name=""/>
        <dsp:cNvSpPr/>
      </dsp:nvSpPr>
      <dsp:spPr>
        <a:xfrm>
          <a:off x="3401996" y="1097851"/>
          <a:ext cx="0" cy="1592961"/>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FB8EE6CD-E361-4729-83A4-A17409135F8C}">
      <dsp:nvSpPr>
        <dsp:cNvPr id="0" name=""/>
        <dsp:cNvSpPr/>
      </dsp:nvSpPr>
      <dsp:spPr>
        <a:xfrm>
          <a:off x="3354477" y="2640440"/>
          <a:ext cx="99873" cy="100744"/>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0DBECBF-E3AA-450B-95D4-8349AA21B4F8}">
      <dsp:nvSpPr>
        <dsp:cNvPr id="0" name=""/>
        <dsp:cNvSpPr/>
      </dsp:nvSpPr>
      <dsp:spPr>
        <a:xfrm rot="18900000">
          <a:off x="4856896" y="3588531"/>
          <a:ext cx="207564" cy="207564"/>
        </a:xfrm>
        <a:prstGeom prst="teardrop">
          <a:avLst>
            <a:gd name="adj" fmla="val 115000"/>
          </a:avLst>
        </a:prstGeom>
        <a:solidFill>
          <a:schemeClr val="accent1">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EDDD44C-F5E4-49AD-B1D9-346B8B8AEE8F}">
      <dsp:nvSpPr>
        <dsp:cNvPr id="0" name=""/>
        <dsp:cNvSpPr/>
      </dsp:nvSpPr>
      <dsp:spPr>
        <a:xfrm>
          <a:off x="4808093" y="3542663"/>
          <a:ext cx="305170" cy="299298"/>
        </a:xfrm>
        <a:prstGeom prst="donut">
          <a:avLst/>
        </a:prstGeom>
        <a:solidFill>
          <a:schemeClr val="lt1">
            <a:hueOff val="0"/>
            <a:satOff val="0"/>
            <a:lum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FE564261-183D-47F9-8E7E-BCFC5023A815}">
      <dsp:nvSpPr>
        <dsp:cNvPr id="0" name=""/>
        <dsp:cNvSpPr/>
      </dsp:nvSpPr>
      <dsp:spPr>
        <a:xfrm>
          <a:off x="3566632" y="1511064"/>
          <a:ext cx="2576929" cy="5403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1450" rIns="0" bIns="114300" numCol="1" spcCol="1270" anchor="b" anchorCtr="0">
          <a:noAutofit/>
        </a:bodyPr>
        <a:lstStyle/>
        <a:p>
          <a:pPr marL="0" lvl="0" indent="0" algn="l" defTabSz="800100">
            <a:lnSpc>
              <a:spcPct val="90000"/>
            </a:lnSpc>
            <a:spcBef>
              <a:spcPct val="0"/>
            </a:spcBef>
            <a:spcAft>
              <a:spcPct val="35000"/>
            </a:spcAft>
            <a:buNone/>
          </a:pPr>
          <a:r>
            <a:rPr lang="en-US" sz="1800" kern="1200" dirty="0">
              <a:solidFill>
                <a:schemeClr val="tx1"/>
              </a:solidFill>
            </a:rPr>
            <a:t>Mississippi legislature invited JAP Campbell to draft Mississippi codes</a:t>
          </a:r>
        </a:p>
        <a:p>
          <a:pPr marL="0" lvl="0" indent="0" algn="l" defTabSz="800100">
            <a:lnSpc>
              <a:spcPct val="90000"/>
            </a:lnSpc>
            <a:spcBef>
              <a:spcPct val="0"/>
            </a:spcBef>
            <a:spcAft>
              <a:spcPct val="35000"/>
            </a:spcAft>
            <a:buNone/>
          </a:pPr>
          <a:r>
            <a:rPr lang="en-US" sz="1800" kern="1200" dirty="0">
              <a:solidFill>
                <a:schemeClr val="tx1"/>
              </a:solidFill>
            </a:rPr>
            <a:t>Paid </a:t>
          </a:r>
          <a:r>
            <a:rPr lang="en-US" sz="1800" b="1" kern="1200" dirty="0">
              <a:solidFill>
                <a:schemeClr val="accent4">
                  <a:lumMod val="75000"/>
                </a:schemeClr>
              </a:solidFill>
            </a:rPr>
            <a:t>$3.500 </a:t>
          </a:r>
          <a:r>
            <a:rPr lang="en-US" sz="1800" kern="1200" dirty="0">
              <a:solidFill>
                <a:schemeClr val="tx1"/>
              </a:solidFill>
            </a:rPr>
            <a:t>for services 11.01.1880</a:t>
          </a:r>
        </a:p>
      </dsp:txBody>
      <dsp:txXfrm>
        <a:off x="3566632" y="1511064"/>
        <a:ext cx="2576929" cy="540337"/>
      </dsp:txXfrm>
    </dsp:sp>
    <dsp:sp modelId="{3DA36ABE-9810-4ED4-9A55-2905E7588D06}">
      <dsp:nvSpPr>
        <dsp:cNvPr id="0" name=""/>
        <dsp:cNvSpPr/>
      </dsp:nvSpPr>
      <dsp:spPr>
        <a:xfrm>
          <a:off x="3566632" y="2261884"/>
          <a:ext cx="2576929" cy="1898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01600" bIns="0" numCol="1" spcCol="1270" anchor="ctr" anchorCtr="0">
          <a:noAutofit/>
        </a:bodyPr>
        <a:lstStyle/>
        <a:p>
          <a:pPr marL="0" lvl="0" indent="0" algn="l" defTabSz="711200">
            <a:lnSpc>
              <a:spcPct val="90000"/>
            </a:lnSpc>
            <a:spcBef>
              <a:spcPct val="0"/>
            </a:spcBef>
            <a:spcAft>
              <a:spcPct val="35000"/>
            </a:spcAft>
            <a:buNone/>
            <a:defRPr b="1"/>
          </a:pPr>
          <a:r>
            <a:rPr lang="en-US" sz="1600" b="1" kern="1200" dirty="0">
              <a:solidFill>
                <a:schemeClr val="tx1"/>
              </a:solidFill>
            </a:rPr>
            <a:t>1887</a:t>
          </a:r>
          <a:endParaRPr lang="en-US" sz="1100" kern="1200" dirty="0">
            <a:solidFill>
              <a:schemeClr val="tx1"/>
            </a:solidFill>
          </a:endParaRPr>
        </a:p>
      </dsp:txBody>
      <dsp:txXfrm>
        <a:off x="3566632" y="2261884"/>
        <a:ext cx="2576929" cy="189848"/>
      </dsp:txXfrm>
    </dsp:sp>
    <dsp:sp modelId="{4B9F5909-A57C-4893-9C8A-D5960FE9BE37}">
      <dsp:nvSpPr>
        <dsp:cNvPr id="0" name=""/>
        <dsp:cNvSpPr/>
      </dsp:nvSpPr>
      <dsp:spPr>
        <a:xfrm>
          <a:off x="4960678" y="2690813"/>
          <a:ext cx="0" cy="851850"/>
        </a:xfrm>
        <a:prstGeom prst="line">
          <a:avLst/>
        </a:prstGeom>
        <a:noFill/>
        <a:ln w="3175" cap="flat" cmpd="sng" algn="ctr">
          <a:solidFill>
            <a:prstClr val="white">
              <a:lumMod val="85000"/>
            </a:prstClr>
          </a:solidFill>
          <a:prstDash val="solid"/>
          <a:miter lim="800000"/>
        </a:ln>
        <a:effectLst/>
      </dsp:spPr>
      <dsp:style>
        <a:lnRef idx="1">
          <a:scrgbClr r="0" g="0" b="0"/>
        </a:lnRef>
        <a:fillRef idx="0">
          <a:scrgbClr r="0" g="0" b="0"/>
        </a:fillRef>
        <a:effectRef idx="0">
          <a:scrgbClr r="0" g="0" b="0"/>
        </a:effectRef>
        <a:fontRef idx="minor"/>
      </dsp:style>
    </dsp:sp>
    <dsp:sp modelId="{D891B168-1DA5-4124-931F-A51FCB8EFC11}">
      <dsp:nvSpPr>
        <dsp:cNvPr id="0" name=""/>
        <dsp:cNvSpPr/>
      </dsp:nvSpPr>
      <dsp:spPr>
        <a:xfrm>
          <a:off x="4869713" y="2663876"/>
          <a:ext cx="186764" cy="53873"/>
        </a:xfrm>
        <a:prstGeom prst="ellipse">
          <a:avLst/>
        </a:prstGeom>
        <a:solidFill>
          <a:schemeClr val="accent1">
            <a:hueOff val="0"/>
            <a:satOff val="0"/>
            <a:lumOff val="0"/>
            <a:alphaOff val="0"/>
          </a:schemeClr>
        </a:solidFill>
        <a:ln w="63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88CC4C6-DFBC-460C-A9ED-BEDA8CC682D4}">
      <dsp:nvSpPr>
        <dsp:cNvPr id="0" name=""/>
        <dsp:cNvSpPr/>
      </dsp:nvSpPr>
      <dsp:spPr>
        <a:xfrm rot="8100000">
          <a:off x="6323189" y="621836"/>
          <a:ext cx="392341" cy="392341"/>
        </a:xfrm>
        <a:prstGeom prst="teardrop">
          <a:avLst>
            <a:gd name="adj" fmla="val 115000"/>
          </a:avLst>
        </a:prstGeom>
        <a:solidFill>
          <a:schemeClr val="accent1">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8CA82DA-B677-461B-A08D-337683480059}">
      <dsp:nvSpPr>
        <dsp:cNvPr id="0" name=""/>
        <dsp:cNvSpPr/>
      </dsp:nvSpPr>
      <dsp:spPr>
        <a:xfrm>
          <a:off x="6366775" y="665422"/>
          <a:ext cx="305170" cy="305170"/>
        </a:xfrm>
        <a:prstGeom prst="donut">
          <a:avLst/>
        </a:prstGeom>
        <a:solidFill>
          <a:schemeClr val="lt1">
            <a:hueOff val="0"/>
            <a:satOff val="0"/>
            <a:lum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D1646913-A3FA-4470-A3E9-C64B0A13A62A}">
      <dsp:nvSpPr>
        <dsp:cNvPr id="0" name=""/>
        <dsp:cNvSpPr/>
      </dsp:nvSpPr>
      <dsp:spPr>
        <a:xfrm>
          <a:off x="504132" y="861875"/>
          <a:ext cx="2576929" cy="15929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95250" rIns="95250" bIns="142875" numCol="1" spcCol="1270" anchor="t" anchorCtr="0">
          <a:noAutofit/>
        </a:bodyPr>
        <a:lstStyle/>
        <a:p>
          <a:pPr marL="0" lvl="0" indent="0" algn="l" defTabSz="666750">
            <a:lnSpc>
              <a:spcPct val="90000"/>
            </a:lnSpc>
            <a:spcBef>
              <a:spcPct val="0"/>
            </a:spcBef>
            <a:spcAft>
              <a:spcPct val="35000"/>
            </a:spcAft>
            <a:buNone/>
          </a:pPr>
          <a:r>
            <a:rPr lang="en-US" sz="1500" kern="1200" dirty="0">
              <a:solidFill>
                <a:schemeClr val="tx1"/>
              </a:solidFill>
            </a:rPr>
            <a:t>appointment by Gov. John H. Stone</a:t>
          </a:r>
        </a:p>
      </dsp:txBody>
      <dsp:txXfrm>
        <a:off x="504132" y="861875"/>
        <a:ext cx="2576929" cy="1592961"/>
      </dsp:txXfrm>
    </dsp:sp>
    <dsp:sp modelId="{6EC2FC68-E1B8-4274-8090-C2C96A4CD82C}">
      <dsp:nvSpPr>
        <dsp:cNvPr id="0" name=""/>
        <dsp:cNvSpPr/>
      </dsp:nvSpPr>
      <dsp:spPr>
        <a:xfrm>
          <a:off x="504132" y="302186"/>
          <a:ext cx="2576929" cy="5596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01600" bIns="0" numCol="1" spcCol="1270" anchor="ctr" anchorCtr="0">
          <a:noAutofit/>
        </a:bodyPr>
        <a:lstStyle/>
        <a:p>
          <a:pPr marL="0" lvl="0" indent="0" algn="l" defTabSz="711200">
            <a:lnSpc>
              <a:spcPct val="90000"/>
            </a:lnSpc>
            <a:spcBef>
              <a:spcPct val="0"/>
            </a:spcBef>
            <a:spcAft>
              <a:spcPct val="35000"/>
            </a:spcAft>
            <a:buNone/>
            <a:defRPr b="1"/>
          </a:pPr>
          <a:r>
            <a:rPr lang="en-US" sz="1600" b="1" kern="1200" dirty="0">
              <a:solidFill>
                <a:schemeClr val="tx1"/>
              </a:solidFill>
            </a:rPr>
            <a:t>MS Supreme Associate Justice, 1876</a:t>
          </a:r>
          <a:endParaRPr lang="en-US" sz="1100" kern="1200" dirty="0">
            <a:solidFill>
              <a:schemeClr val="tx1"/>
            </a:solidFill>
          </a:endParaRPr>
        </a:p>
      </dsp:txBody>
      <dsp:txXfrm>
        <a:off x="504132" y="302186"/>
        <a:ext cx="2576929" cy="559689"/>
      </dsp:txXfrm>
    </dsp:sp>
    <dsp:sp modelId="{4F41BF23-550C-4E7F-977E-3D22E3AF7B51}">
      <dsp:nvSpPr>
        <dsp:cNvPr id="0" name=""/>
        <dsp:cNvSpPr/>
      </dsp:nvSpPr>
      <dsp:spPr>
        <a:xfrm>
          <a:off x="6519360" y="1097851"/>
          <a:ext cx="0" cy="1592961"/>
        </a:xfrm>
        <a:prstGeom prst="line">
          <a:avLst/>
        </a:prstGeom>
        <a:noFill/>
        <a:ln w="3175" cap="flat" cmpd="sng" algn="ctr">
          <a:solidFill>
            <a:prstClr val="white">
              <a:lumMod val="85000"/>
            </a:prstClr>
          </a:solidFill>
          <a:prstDash val="solid"/>
          <a:miter lim="800000"/>
        </a:ln>
        <a:effectLst/>
      </dsp:spPr>
      <dsp:style>
        <a:lnRef idx="1">
          <a:scrgbClr r="0" g="0" b="0"/>
        </a:lnRef>
        <a:fillRef idx="0">
          <a:scrgbClr r="0" g="0" b="0"/>
        </a:fillRef>
        <a:effectRef idx="0">
          <a:scrgbClr r="0" g="0" b="0"/>
        </a:effectRef>
        <a:fontRef idx="minor"/>
      </dsp:style>
    </dsp:sp>
    <dsp:sp modelId="{278CF1E0-B1C4-4B10-A5EC-FD7EF0557E2D}">
      <dsp:nvSpPr>
        <dsp:cNvPr id="0" name=""/>
        <dsp:cNvSpPr/>
      </dsp:nvSpPr>
      <dsp:spPr>
        <a:xfrm>
          <a:off x="6471840" y="2640440"/>
          <a:ext cx="99873" cy="100744"/>
        </a:xfrm>
        <a:prstGeom prst="ellipse">
          <a:avLst/>
        </a:prstGeom>
        <a:solidFill>
          <a:schemeClr val="accent1">
            <a:hueOff val="0"/>
            <a:satOff val="0"/>
            <a:lumOff val="0"/>
            <a:alphaOff val="0"/>
          </a:schemeClr>
        </a:solidFill>
        <a:ln w="63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3F98938-B973-410F-B6E0-43437FA146E6}">
      <dsp:nvSpPr>
        <dsp:cNvPr id="0" name=""/>
        <dsp:cNvSpPr/>
      </dsp:nvSpPr>
      <dsp:spPr>
        <a:xfrm rot="18900000">
          <a:off x="7988098" y="3602369"/>
          <a:ext cx="179887" cy="179887"/>
        </a:xfrm>
        <a:prstGeom prst="ellipse">
          <a:avLst/>
        </a:prstGeom>
        <a:solidFill>
          <a:schemeClr val="accent3"/>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6BE64BD-02BC-4C6F-AC50-F9617E59754D}">
      <dsp:nvSpPr>
        <dsp:cNvPr id="0" name=""/>
        <dsp:cNvSpPr/>
      </dsp:nvSpPr>
      <dsp:spPr>
        <a:xfrm>
          <a:off x="7962108" y="3562618"/>
          <a:ext cx="231868" cy="259390"/>
        </a:xfrm>
        <a:prstGeom prst="star12">
          <a:avLst/>
        </a:prstGeom>
        <a:solidFill>
          <a:schemeClr val="lt1">
            <a:hueOff val="0"/>
            <a:satOff val="0"/>
            <a:lum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5C5070CD-E29E-4F50-9A43-342A2DE968FF}">
      <dsp:nvSpPr>
        <dsp:cNvPr id="0" name=""/>
        <dsp:cNvSpPr/>
      </dsp:nvSpPr>
      <dsp:spPr>
        <a:xfrm>
          <a:off x="8355470" y="2690813"/>
          <a:ext cx="2576929" cy="8518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42875" rIns="0" bIns="95250" numCol="1" spcCol="1270" anchor="b" anchorCtr="0">
          <a:noAutofit/>
        </a:bodyPr>
        <a:lstStyle/>
        <a:p>
          <a:pPr marL="0" lvl="0" indent="0" algn="l" defTabSz="666750">
            <a:lnSpc>
              <a:spcPct val="90000"/>
            </a:lnSpc>
            <a:spcBef>
              <a:spcPct val="0"/>
            </a:spcBef>
            <a:spcAft>
              <a:spcPct val="35000"/>
            </a:spcAft>
            <a:buNone/>
          </a:pPr>
          <a:endParaRPr lang="en-US" sz="1500" b="0" i="0" kern="1200" dirty="0">
            <a:solidFill>
              <a:schemeClr val="tx1"/>
            </a:solidFill>
          </a:endParaRPr>
        </a:p>
      </dsp:txBody>
      <dsp:txXfrm>
        <a:off x="8355470" y="2690813"/>
        <a:ext cx="2576929" cy="851850"/>
      </dsp:txXfrm>
    </dsp:sp>
    <dsp:sp modelId="{6FED4196-A0D3-4E5C-83DA-99291A8FFFC3}">
      <dsp:nvSpPr>
        <dsp:cNvPr id="0" name=""/>
        <dsp:cNvSpPr/>
      </dsp:nvSpPr>
      <dsp:spPr>
        <a:xfrm>
          <a:off x="8355470" y="3542663"/>
          <a:ext cx="2576929" cy="2992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endParaRPr lang="en-US" sz="2000" b="1" i="0" kern="1200" dirty="0">
            <a:solidFill>
              <a:schemeClr val="tx1"/>
            </a:solidFill>
          </a:endParaRPr>
        </a:p>
      </dsp:txBody>
      <dsp:txXfrm>
        <a:off x="8355470" y="3542663"/>
        <a:ext cx="2576929" cy="299298"/>
      </dsp:txXfrm>
    </dsp:sp>
    <dsp:sp modelId="{54DE4918-169B-4E9C-B946-44A9D45AEC94}">
      <dsp:nvSpPr>
        <dsp:cNvPr id="0" name=""/>
        <dsp:cNvSpPr/>
      </dsp:nvSpPr>
      <dsp:spPr>
        <a:xfrm>
          <a:off x="8078042" y="2690813"/>
          <a:ext cx="0" cy="851850"/>
        </a:xfrm>
        <a:prstGeom prst="line">
          <a:avLst/>
        </a:prstGeom>
        <a:noFill/>
        <a:ln w="114300" cap="rnd" cmpd="sng" algn="ctr">
          <a:solidFill>
            <a:prstClr val="white">
              <a:lumMod val="95000"/>
            </a:prstClr>
          </a:solidFill>
          <a:prstDash val="sysDot"/>
          <a:round/>
        </a:ln>
        <a:effectLst/>
      </dsp:spPr>
      <dsp:style>
        <a:lnRef idx="1">
          <a:scrgbClr r="0" g="0" b="0"/>
        </a:lnRef>
        <a:fillRef idx="0">
          <a:scrgbClr r="0" g="0" b="0"/>
        </a:fillRef>
        <a:effectRef idx="0">
          <a:scrgbClr r="0" g="0" b="0"/>
        </a:effectRef>
        <a:fontRef idx="minor"/>
      </dsp:style>
    </dsp:sp>
    <dsp:sp modelId="{A64C6D16-2F77-439A-848A-F1081C5E5CBE}">
      <dsp:nvSpPr>
        <dsp:cNvPr id="0" name=""/>
        <dsp:cNvSpPr/>
      </dsp:nvSpPr>
      <dsp:spPr>
        <a:xfrm>
          <a:off x="7987077" y="2663876"/>
          <a:ext cx="186764" cy="53873"/>
        </a:xfrm>
        <a:prstGeom prst="ellipse">
          <a:avLst/>
        </a:prstGeom>
        <a:solidFill>
          <a:schemeClr val="accent3"/>
        </a:solidFill>
        <a:ln w="63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17/3/layout/DropPinTimeline">
  <dgm:title val="Drop Pin Timeline"/>
  <dgm:desc val="Use to show a list of events in chronological order. An invisible box next to the pin contains the date and the description is immediately below. It can display a medium amount of text and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dgm:constr type="ctrY" for="ch" forName="divider" refType="h" fact="0.5"/>
      <dgm:constr type="l" for="ch" forName="divider"/>
      <dgm:constr type="w" for="ch" forName="nodes" refType="w"/>
      <dgm:constr type="h" for="ch" forName="nodes" refType="h" fact="0.8"/>
      <dgm:constr type="ctrY" for="ch" forName="nodes" refType="h" fact="0.5"/>
    </dgm:constrLst>
    <dgm:layoutNode name="divider" styleLbl="fgAcc1">
      <dgm:alg type="sp"/>
      <dgm:choose name="ArrowShape">
        <dgm:if name="ArrowShapeLTR" func="var" arg="dir" op="equ" val="norm">
          <dgm:shape xmlns:r="http://schemas.openxmlformats.org/officeDocument/2006/relationships" type="line" r:blip="" zOrderOff="-1">
            <dgm:adjLst/>
            <dgm:extLst>
              <a:ext uri="{B698B0E9-8C71-41B9-8309-B3DCBF30829C}">
                <dgm1612:spPr xmlns:dgm1612="http://schemas.microsoft.com/office/drawing/2016/12/diagram">
                  <a:ln w="19050">
                    <a:solidFill>
                      <a:srgbClr val="000000"/>
                    </a:solidFill>
                    <a:tailEnd type="triangle" w="lg" len="lg"/>
                  </a:ln>
                </dgm1612:spPr>
              </a:ext>
            </dgm:extLst>
          </dgm:shape>
        </dgm:if>
        <dgm:else name="ArrowShapeRTL">
          <dgm:shape xmlns:r="http://schemas.openxmlformats.org/officeDocument/2006/relationships" type="line" r:blip="" zOrderOff="-1">
            <dgm:adjLst/>
            <dgm:extLst>
              <a:ext uri="{B698B0E9-8C71-41B9-8309-B3DCBF30829C}">
                <dgm1612:spPr xmlns:dgm1612="http://schemas.microsoft.com/office/drawing/2016/12/diagram">
                  <a:ln>
                    <a:solidFill>
                      <a:srgbClr val="000000"/>
                    </a:solidFill>
                    <a:headEnd type="triangle" w="lg" len="lg"/>
                  </a:ln>
                </dgm1612:spPr>
              </a:ext>
            </dgm:extLst>
          </dgm:shape>
        </dgm:else>
      </dgm:choos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 type="primFontSz" for="des" forName="L1TextContainer1" val="20"/>
        <dgm:constr type="primFontSz" for="des" forName="L2TextContainer1" refType="primFontSz" refFor="des" refForName="L1TextContainer1" op="equ" fact="0.75"/>
        <dgm:constr type="w" for="ch" forName="composite1" refType="w"/>
        <dgm:constr type="h" for="ch" forName="composite1" refType="h"/>
        <dgm:constr type="w" for="ch" forName="spaceBetweenRectangles1" refType="w" refFor="ch" refForName="composite1" fact="0.28"/>
        <dgm:constr type="primFontSz" for="des" forName="L1TextContainer1" op="equ"/>
        <dgm:constr type="primFontSz" for="des" forName="L2TextContainer1" op="equ"/>
      </dgm:constrLst>
      <dgm:choose name="LayoutBasedOnCountOfNodes">
        <dgm:if name="LessThanOrEqualToTwoNodes" axis="ch" ptType="node" func="cnt" op="lte" val="2">
          <dgm:forEach name="nodesForEach1" axis="ch" ptType="node">
            <dgm:layoutNode name="composite1">
              <dgm:alg type="composite"/>
              <dgm:shape xmlns:r="http://schemas.openxmlformats.org/officeDocument/2006/relationships" r:blip="">
                <dgm:adjLst/>
              </dgm:shape>
              <dgm:choose name="CaseForLayoutDirection1">
                <dgm:if name="CaseForLayoutDirectionLTR1" func="var" arg="dir" op="equ" val="norm">
                  <dgm:choose name="CaseForPlacingNodesAboveAndBelowDividerLTR1">
                    <dgm:if name="CaseForPlacingNodeAboveDividerLTR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LTR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if>
                <dgm:else name="CaseForLayoutDirectionRTL1">
                  <dgm:choose name="CaseForPlacingNodesAboveAndBelowDividerRTL1">
                    <dgm:if name="CaseForPlacingNodeAboveDividerRTL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RT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else>
              </dgm:choose>
              <dgm:layoutNode name="ConnectorPoint1" styleLbl="lnNode1" moveWith="ConnectLine1">
                <dgm:alg type="sp"/>
                <dgm:shape xmlns:r="http://schemas.openxmlformats.org/officeDocument/2006/relationships" type="ellipse" r:blip="" zOrderOff="10">
                  <dgm:adjLst/>
                </dgm:shape>
                <dgm:presOf/>
                <dgm:constrLst>
                  <dgm:constr type="w" refType="h" op="equ"/>
                </dgm:constrLst>
              </dgm:layoutNode>
              <dgm:layoutNode name="DropPinPlaceHolder1">
                <dgm:alg type="composite"/>
                <dgm:shape xmlns:r="http://schemas.openxmlformats.org/officeDocument/2006/relationships" r:blip="">
                  <dgm:adjLst/>
                </dgm:shape>
                <dgm:constrLst>
                  <dgm:constr type="w" for="ch" forName="DropPin1" refType="w"/>
                  <dgm:constr type="h" for="ch" forName="DropPin1" refType="h"/>
                  <dgm:constr type="ctrX" for="ch" forName="DropPin1" refType="w" fact="0.5"/>
                  <dgm:constr type="ctrY" for="ch" forName="DropPin1" refType="h" fact="0.5"/>
                  <dgm:constr type="w" for="ch" forName="Ellipse1" refType="w" refFor="ch" refForName="DropPin1" fact="0.55"/>
                  <dgm:constr type="h" for="ch" forName="Ellipse1" refType="w" refFor="ch" refForName="DropPin1" fact="0.55"/>
                  <dgm:constr type="ctrX" for="ch" forName="Ellipse1" refType="ctrX" refFor="ch" refForName="DropPin1"/>
                  <dgm:constr type="ctrY" for="ch" forName="Ellipse1" refType="ctrY" refFor="ch" refForName="DropPin1"/>
                </dgm:constrLst>
                <dgm:layoutNode name="DropPin1" styleLbl="alignNode1">
                  <dgm:alg type="sp"/>
                  <dgm:choose name="CaseForPlacingTearDropAboveAndBelowDivider1">
                    <dgm:if name="CaseForPlacingTearDropAboveDivider1" axis="self" ptType="node" func="posOdd" op="equ" val="1">
                      <dgm:shape xmlns:r="http://schemas.openxmlformats.org/officeDocument/2006/relationships" rot="135" type="teardrop" r:blip="">
                        <dgm:adjLst>
                          <dgm:adj idx="1" val="1.15"/>
                        </dgm:adjLst>
                      </dgm:shape>
                    </dgm:if>
                    <dgm:else name="CaseForPlacingTearDropBelowDivider1">
                      <dgm:shape xmlns:r="http://schemas.openxmlformats.org/officeDocument/2006/relationships" rot="-45" type="teardrop" r:blip="">
                        <dgm:adjLst>
                          <dgm:adj idx="1" val="1.15"/>
                        </dgm:adjLst>
                      </dgm:shape>
                    </dgm:else>
                  </dgm:choose>
                  <dgm:presOf/>
                  <dgm:constrLst/>
                </dgm:layoutNode>
                <dgm:layoutNode name="Ellipse1" styleLbl="fgAcc1" moveWith="DropPin1">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1" styleLbl="revTx" moveWith="L1TextContainer">
                <dgm:varLst>
                  <dgm:bulletEnabled val="1"/>
                </dgm:varLst>
                <dgm:choose name="casesForTxtDirLogic1">
                  <dgm:if name="Name771"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refType="primFontSz" fact="0.5"/>
                      <dgm:constr type="bMarg" refType="primFontSz" fact="0.75"/>
                    </dgm:constrLst>
                  </dgm:if>
                  <dgm:else name="Name881">
                    <dgm:alg type="tx">
                      <dgm:param type="txAnchorVert" val="b"/>
                      <dgm:param type="parTxLTRAlign" val="l"/>
                      <dgm:param type="parTxRTLAlign" val="l"/>
                      <dgm:param type="txAnchorVertCh" val="b"/>
                      <dgm:param type="shpTxRTLAlignCh" val="l"/>
                      <dgm:param type="shpTxLTRAlignCh" val="l"/>
                    </dgm:alg>
                    <dgm:constrLst>
                      <dgm:constr type="lMarg"/>
                      <dgm:constr type="rMarg" refType="primFontSz" fact="0.5"/>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1"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1"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if>
        <dgm:else name="MoreThanTwoNodes">
          <dgm:forEach name="nodesForEach" axis="ch" ptType="node">
            <dgm:layoutNode name="composite">
              <dgm:alg type="composite"/>
              <dgm:shape xmlns:r="http://schemas.openxmlformats.org/officeDocument/2006/relationships" r:blip="">
                <dgm:adjLst/>
              </dgm:shape>
              <dgm:choose name="CaseForLayoutDirection">
                <dgm:if name="CaseForLayoutDirectionLTR" func="var" arg="dir" op="equ" val="norm">
                  <dgm:choose name="CaseForPlacingNodesAboveAndBelowDividerLTR">
                    <dgm:if name="CaseForPlacingNodeAboveDividerLTR"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LTR">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if>
                <dgm:else name="CaseForLayoutDirectionRTL">
                  <dgm:choose name="CaseForPlacingNodesAboveAndBelowDividerRTL">
                    <dgm:if name="CaseForPlacingNodeAboveDividerRTL"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RTL">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else>
              </dgm:choose>
              <dgm:layoutNode name="ConnectorPoint" styleLbl="lnNode1" moveWith="ConnectLine">
                <dgm:alg type="sp"/>
                <dgm:shape xmlns:r="http://schemas.openxmlformats.org/officeDocument/2006/relationships" type="ellipse" r:blip="" zOrderOff="10">
                  <dgm:adjLst/>
                  <dgm:extLst>
                    <a:ext uri="{B698B0E9-8C71-41B9-8309-B3DCBF30829C}">
                      <dgm1612:spPr xmlns:dgm1612="http://schemas.microsoft.com/office/drawing/2016/12/diagram">
                        <a:ln w="6350"/>
                      </dgm1612:spPr>
                    </a:ext>
                  </dgm:extLst>
                </dgm:shape>
                <dgm:presOf/>
                <dgm:constrLst>
                  <dgm:constr type="w" refType="h" op="equ"/>
                </dgm:constrLst>
              </dgm:layoutNode>
              <dgm:layoutNode name="DropPinPlaceHolder">
                <dgm:alg type="composite"/>
                <dgm:shape xmlns:r="http://schemas.openxmlformats.org/officeDocument/2006/relationships" r:blip="">
                  <dgm:adjLst/>
                </dgm:shape>
                <dgm:constrLst>
                  <dgm:constr type="w" for="ch" forName="DropPin" refType="w"/>
                  <dgm:constr type="h" for="ch" forName="DropPin" refType="h"/>
                  <dgm:constr type="ctrX" for="ch" forName="DropPin" refType="w" fact="0.5"/>
                  <dgm:constr type="ctrY" for="ch" forName="DropPin" refType="h" fact="0.5"/>
                  <dgm:constr type="w" for="ch" forName="Ellipse" refType="w" refFor="ch" refForName="DropPin" fact="0.55"/>
                  <dgm:constr type="h" for="ch" forName="Ellipse" refType="w" refFor="ch" refForName="DropPin" fact="0.55"/>
                  <dgm:constr type="ctrX" for="ch" forName="Ellipse" refType="ctrX" refFor="ch" refForName="DropPin"/>
                  <dgm:constr type="ctrY" for="ch" forName="Ellipse" refType="ctrY" refFor="ch" refForName="DropPin"/>
                </dgm:constrLst>
                <dgm:layoutNode name="DropPin" styleLbl="alignNode1">
                  <dgm:alg type="sp"/>
                  <dgm:choose name="CaseForPlacingTearDropAboveAndBelowDivider">
                    <dgm:if name="CaseForPlacingTearDropAboveDivider" axis="self" ptType="node" func="posOdd" op="equ" val="1">
                      <dgm:shape xmlns:r="http://schemas.openxmlformats.org/officeDocument/2006/relationships" rot="135" type="teardrop" r:blip="">
                        <dgm:adjLst>
                          <dgm:adj idx="1" val="1.15"/>
                        </dgm:adjLst>
                      </dgm:shape>
                    </dgm:if>
                    <dgm:else name="CaseForPlacingTearDropBelowDivider">
                      <dgm:shape xmlns:r="http://schemas.openxmlformats.org/officeDocument/2006/relationships" rot="-45" type="teardrop" r:blip="">
                        <dgm:adjLst>
                          <dgm:adj idx="1" val="1.15"/>
                        </dgm:adjLst>
                      </dgm:shape>
                    </dgm:else>
                  </dgm:choose>
                  <dgm:presOf/>
                  <dgm:constrLst/>
                </dgm:layoutNode>
                <dgm:layoutNode name="Ellipse" styleLbl="fgAcc1" moveWith="DropPin">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 styleLbl="revTx" moveWith="L1TextContainer">
                <dgm:varLst>
                  <dgm:bulletEnabled val="1"/>
                </dgm:varLst>
                <dgm:choose name="casesForTxtDirLogic">
                  <dgm:if name="Name77"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refType="primFontSz" fact="0.5"/>
                      <dgm:constr type="tMarg" refType="primFontSz" fact="0.5"/>
                      <dgm:constr type="bMarg" refType="primFontSz" fact="0.75"/>
                    </dgm:constrLst>
                  </dgm:if>
                  <dgm:else name="Name88">
                    <dgm:alg type="tx">
                      <dgm:param type="txAnchorVert" val="b"/>
                      <dgm:param type="parTxLTRAlign" val="l"/>
                      <dgm:param type="parTxRTLAlign" val="l"/>
                      <dgm:param type="txAnchorVertCh" val="b"/>
                      <dgm:param type="shpTxRTLAlignCh" val="l"/>
                      <dgm:param type="shpTxLTRAlignCh" val="l"/>
                    </dgm:alg>
                    <dgm:constrLst>
                      <dgm:constr type="lMarg"/>
                      <dgm:constr type="rMarg"/>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else>
      </dgm:choose>
    </dgm:layoutNode>
  </dgm:layoutNode>
  <dgm:extLst>
    <a:ext uri="{68A01E43-0DF5-4B5B-8FA6-DAF915123BFB}">
      <dgm1612:lstStyle xmlns:dgm1612="http://schemas.microsoft.com/office/drawing/2016/12/diagram">
        <a:lvl1pPr>
          <a:defRPr b="1"/>
        </a:lvl1pPr>
      </dgm1612:lstStyle>
    </a:ext>
  </dgm:extLst>
</dgm:layoutDef>
</file>

<file path=ppt/diagrams/layout2.xml><?xml version="1.0" encoding="utf-8"?>
<dgm:layoutDef xmlns:dgm="http://schemas.openxmlformats.org/drawingml/2006/diagram" xmlns:a="http://schemas.openxmlformats.org/drawingml/2006/main" uniqueId="urn:microsoft.com/office/officeart/2017/3/layout/DropPinTimeline">
  <dgm:title val="Drop Pin Timeline"/>
  <dgm:desc val="Use to show a list of events in chronological order. An invisible box next to the pin contains the date and the description is immediately below. It can display a medium amount of text and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dgm:constr type="ctrY" for="ch" forName="divider" refType="h" fact="0.5"/>
      <dgm:constr type="l" for="ch" forName="divider"/>
      <dgm:constr type="w" for="ch" forName="nodes" refType="w"/>
      <dgm:constr type="h" for="ch" forName="nodes" refType="h" fact="0.8"/>
      <dgm:constr type="ctrY" for="ch" forName="nodes" refType="h" fact="0.5"/>
    </dgm:constrLst>
    <dgm:layoutNode name="divider" styleLbl="fgAcc1">
      <dgm:alg type="sp"/>
      <dgm:choose name="ArrowShape">
        <dgm:if name="ArrowShapeLTR" func="var" arg="dir" op="equ" val="norm">
          <dgm:shape xmlns:r="http://schemas.openxmlformats.org/officeDocument/2006/relationships" type="line" r:blip="" zOrderOff="-1">
            <dgm:adjLst/>
            <dgm:extLst>
              <a:ext uri="{B698B0E9-8C71-41B9-8309-B3DCBF30829C}">
                <dgm1612:spPr xmlns:dgm1612="http://schemas.microsoft.com/office/drawing/2016/12/diagram">
                  <a:ln w="19050">
                    <a:solidFill>
                      <a:srgbClr val="000000"/>
                    </a:solidFill>
                    <a:tailEnd type="triangle" w="lg" len="lg"/>
                  </a:ln>
                </dgm1612:spPr>
              </a:ext>
            </dgm:extLst>
          </dgm:shape>
        </dgm:if>
        <dgm:else name="ArrowShapeRTL">
          <dgm:shape xmlns:r="http://schemas.openxmlformats.org/officeDocument/2006/relationships" type="line" r:blip="" zOrderOff="-1">
            <dgm:adjLst/>
            <dgm:extLst>
              <a:ext uri="{B698B0E9-8C71-41B9-8309-B3DCBF30829C}">
                <dgm1612:spPr xmlns:dgm1612="http://schemas.microsoft.com/office/drawing/2016/12/diagram">
                  <a:ln>
                    <a:solidFill>
                      <a:srgbClr val="000000"/>
                    </a:solidFill>
                    <a:headEnd type="triangle" w="lg" len="lg"/>
                  </a:ln>
                </dgm1612:spPr>
              </a:ext>
            </dgm:extLst>
          </dgm:shape>
        </dgm:else>
      </dgm:choos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 type="primFontSz" for="des" forName="L1TextContainer1" val="20"/>
        <dgm:constr type="primFontSz" for="des" forName="L2TextContainer1" refType="primFontSz" refFor="des" refForName="L1TextContainer1" op="equ" fact="0.75"/>
        <dgm:constr type="w" for="ch" forName="composite1" refType="w"/>
        <dgm:constr type="h" for="ch" forName="composite1" refType="h"/>
        <dgm:constr type="w" for="ch" forName="spaceBetweenRectangles1" refType="w" refFor="ch" refForName="composite1" fact="0.28"/>
        <dgm:constr type="primFontSz" for="des" forName="L1TextContainer1" op="equ"/>
        <dgm:constr type="primFontSz" for="des" forName="L2TextContainer1" op="equ"/>
      </dgm:constrLst>
      <dgm:choose name="LayoutBasedOnCountOfNodes">
        <dgm:if name="LessThanOrEqualToTwoNodes" axis="ch" ptType="node" func="cnt" op="lte" val="2">
          <dgm:forEach name="nodesForEach1" axis="ch" ptType="node">
            <dgm:layoutNode name="composite1">
              <dgm:alg type="composite"/>
              <dgm:shape xmlns:r="http://schemas.openxmlformats.org/officeDocument/2006/relationships" r:blip="">
                <dgm:adjLst/>
              </dgm:shape>
              <dgm:choose name="CaseForLayoutDirection1">
                <dgm:if name="CaseForLayoutDirectionLTR1" func="var" arg="dir" op="equ" val="norm">
                  <dgm:choose name="CaseForPlacingNodesAboveAndBelowDividerLTR1">
                    <dgm:if name="CaseForPlacingNodeAboveDividerLTR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LTR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if>
                <dgm:else name="CaseForLayoutDirectionRTL1">
                  <dgm:choose name="CaseForPlacingNodesAboveAndBelowDividerRTL1">
                    <dgm:if name="CaseForPlacingNodeAboveDividerRTL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RT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else>
              </dgm:choose>
              <dgm:layoutNode name="ConnectorPoint1" styleLbl="lnNode1" moveWith="ConnectLine1">
                <dgm:alg type="sp"/>
                <dgm:shape xmlns:r="http://schemas.openxmlformats.org/officeDocument/2006/relationships" type="ellipse" r:blip="" zOrderOff="10">
                  <dgm:adjLst/>
                </dgm:shape>
                <dgm:presOf/>
                <dgm:constrLst>
                  <dgm:constr type="w" refType="h" op="equ"/>
                </dgm:constrLst>
              </dgm:layoutNode>
              <dgm:layoutNode name="DropPinPlaceHolder1">
                <dgm:alg type="composite"/>
                <dgm:shape xmlns:r="http://schemas.openxmlformats.org/officeDocument/2006/relationships" r:blip="">
                  <dgm:adjLst/>
                </dgm:shape>
                <dgm:constrLst>
                  <dgm:constr type="w" for="ch" forName="DropPin1" refType="w"/>
                  <dgm:constr type="h" for="ch" forName="DropPin1" refType="h"/>
                  <dgm:constr type="ctrX" for="ch" forName="DropPin1" refType="w" fact="0.5"/>
                  <dgm:constr type="ctrY" for="ch" forName="DropPin1" refType="h" fact="0.5"/>
                  <dgm:constr type="w" for="ch" forName="Ellipse1" refType="w" refFor="ch" refForName="DropPin1" fact="0.55"/>
                  <dgm:constr type="h" for="ch" forName="Ellipse1" refType="w" refFor="ch" refForName="DropPin1" fact="0.55"/>
                  <dgm:constr type="ctrX" for="ch" forName="Ellipse1" refType="ctrX" refFor="ch" refForName="DropPin1"/>
                  <dgm:constr type="ctrY" for="ch" forName="Ellipse1" refType="ctrY" refFor="ch" refForName="DropPin1"/>
                </dgm:constrLst>
                <dgm:layoutNode name="DropPin1" styleLbl="alignNode1">
                  <dgm:alg type="sp"/>
                  <dgm:choose name="CaseForPlacingTearDropAboveAndBelowDivider1">
                    <dgm:if name="CaseForPlacingTearDropAboveDivider1" axis="self" ptType="node" func="posOdd" op="equ" val="1">
                      <dgm:shape xmlns:r="http://schemas.openxmlformats.org/officeDocument/2006/relationships" rot="135" type="teardrop" r:blip="">
                        <dgm:adjLst>
                          <dgm:adj idx="1" val="1.15"/>
                        </dgm:adjLst>
                      </dgm:shape>
                    </dgm:if>
                    <dgm:else name="CaseForPlacingTearDropBelowDivider1">
                      <dgm:shape xmlns:r="http://schemas.openxmlformats.org/officeDocument/2006/relationships" rot="-45" type="teardrop" r:blip="">
                        <dgm:adjLst>
                          <dgm:adj idx="1" val="1.15"/>
                        </dgm:adjLst>
                      </dgm:shape>
                    </dgm:else>
                  </dgm:choose>
                  <dgm:presOf/>
                  <dgm:constrLst/>
                </dgm:layoutNode>
                <dgm:layoutNode name="Ellipse1" styleLbl="fgAcc1" moveWith="DropPin1">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1" styleLbl="revTx" moveWith="L1TextContainer">
                <dgm:varLst>
                  <dgm:bulletEnabled val="1"/>
                </dgm:varLst>
                <dgm:choose name="casesForTxtDirLogic1">
                  <dgm:if name="Name771"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refType="primFontSz" fact="0.5"/>
                      <dgm:constr type="bMarg" refType="primFontSz" fact="0.75"/>
                    </dgm:constrLst>
                  </dgm:if>
                  <dgm:else name="Name881">
                    <dgm:alg type="tx">
                      <dgm:param type="txAnchorVert" val="b"/>
                      <dgm:param type="parTxLTRAlign" val="l"/>
                      <dgm:param type="parTxRTLAlign" val="l"/>
                      <dgm:param type="txAnchorVertCh" val="b"/>
                      <dgm:param type="shpTxRTLAlignCh" val="l"/>
                      <dgm:param type="shpTxLTRAlignCh" val="l"/>
                    </dgm:alg>
                    <dgm:constrLst>
                      <dgm:constr type="lMarg"/>
                      <dgm:constr type="rMarg" refType="primFontSz" fact="0.5"/>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1"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1"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if>
        <dgm:else name="MoreThanTwoNodes">
          <dgm:forEach name="nodesForEach" axis="ch" ptType="node">
            <dgm:layoutNode name="composite">
              <dgm:alg type="composite"/>
              <dgm:shape xmlns:r="http://schemas.openxmlformats.org/officeDocument/2006/relationships" r:blip="">
                <dgm:adjLst/>
              </dgm:shape>
              <dgm:choose name="CaseForLayoutDirection">
                <dgm:if name="CaseForLayoutDirectionLTR" func="var" arg="dir" op="equ" val="norm">
                  <dgm:choose name="CaseForPlacingNodesAboveAndBelowDividerLTR">
                    <dgm:if name="CaseForPlacingNodeAboveDividerLTR"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LTR">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if>
                <dgm:else name="CaseForLayoutDirectionRTL">
                  <dgm:choose name="CaseForPlacingNodesAboveAndBelowDividerRTL">
                    <dgm:if name="CaseForPlacingNodeAboveDividerRTL"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RTL">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else>
              </dgm:choose>
              <dgm:layoutNode name="ConnectorPoint" styleLbl="lnNode1" moveWith="ConnectLine">
                <dgm:alg type="sp"/>
                <dgm:shape xmlns:r="http://schemas.openxmlformats.org/officeDocument/2006/relationships" type="ellipse" r:blip="" zOrderOff="10">
                  <dgm:adjLst/>
                  <dgm:extLst>
                    <a:ext uri="{B698B0E9-8C71-41B9-8309-B3DCBF30829C}">
                      <dgm1612:spPr xmlns:dgm1612="http://schemas.microsoft.com/office/drawing/2016/12/diagram">
                        <a:ln w="6350"/>
                      </dgm1612:spPr>
                    </a:ext>
                  </dgm:extLst>
                </dgm:shape>
                <dgm:presOf/>
                <dgm:constrLst>
                  <dgm:constr type="w" refType="h" op="equ"/>
                </dgm:constrLst>
              </dgm:layoutNode>
              <dgm:layoutNode name="DropPinPlaceHolder">
                <dgm:alg type="composite"/>
                <dgm:shape xmlns:r="http://schemas.openxmlformats.org/officeDocument/2006/relationships" r:blip="">
                  <dgm:adjLst/>
                </dgm:shape>
                <dgm:constrLst>
                  <dgm:constr type="w" for="ch" forName="DropPin" refType="w"/>
                  <dgm:constr type="h" for="ch" forName="DropPin" refType="h"/>
                  <dgm:constr type="ctrX" for="ch" forName="DropPin" refType="w" fact="0.5"/>
                  <dgm:constr type="ctrY" for="ch" forName="DropPin" refType="h" fact="0.5"/>
                  <dgm:constr type="w" for="ch" forName="Ellipse" refType="w" refFor="ch" refForName="DropPin" fact="0.55"/>
                  <dgm:constr type="h" for="ch" forName="Ellipse" refType="w" refFor="ch" refForName="DropPin" fact="0.55"/>
                  <dgm:constr type="ctrX" for="ch" forName="Ellipse" refType="ctrX" refFor="ch" refForName="DropPin"/>
                  <dgm:constr type="ctrY" for="ch" forName="Ellipse" refType="ctrY" refFor="ch" refForName="DropPin"/>
                </dgm:constrLst>
                <dgm:layoutNode name="DropPin" styleLbl="alignNode1">
                  <dgm:alg type="sp"/>
                  <dgm:choose name="CaseForPlacingTearDropAboveAndBelowDivider">
                    <dgm:if name="CaseForPlacingTearDropAboveDivider" axis="self" ptType="node" func="posOdd" op="equ" val="1">
                      <dgm:shape xmlns:r="http://schemas.openxmlformats.org/officeDocument/2006/relationships" rot="135" type="teardrop" r:blip="">
                        <dgm:adjLst>
                          <dgm:adj idx="1" val="1.15"/>
                        </dgm:adjLst>
                      </dgm:shape>
                    </dgm:if>
                    <dgm:else name="CaseForPlacingTearDropBelowDivider">
                      <dgm:shape xmlns:r="http://schemas.openxmlformats.org/officeDocument/2006/relationships" rot="-45" type="teardrop" r:blip="">
                        <dgm:adjLst>
                          <dgm:adj idx="1" val="1.15"/>
                        </dgm:adjLst>
                      </dgm:shape>
                    </dgm:else>
                  </dgm:choose>
                  <dgm:presOf/>
                  <dgm:constrLst/>
                </dgm:layoutNode>
                <dgm:layoutNode name="Ellipse" styleLbl="fgAcc1" moveWith="DropPin">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 styleLbl="revTx" moveWith="L1TextContainer">
                <dgm:varLst>
                  <dgm:bulletEnabled val="1"/>
                </dgm:varLst>
                <dgm:choose name="casesForTxtDirLogic">
                  <dgm:if name="Name77"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refType="primFontSz" fact="0.5"/>
                      <dgm:constr type="tMarg" refType="primFontSz" fact="0.5"/>
                      <dgm:constr type="bMarg" refType="primFontSz" fact="0.75"/>
                    </dgm:constrLst>
                  </dgm:if>
                  <dgm:else name="Name88">
                    <dgm:alg type="tx">
                      <dgm:param type="txAnchorVert" val="b"/>
                      <dgm:param type="parTxLTRAlign" val="l"/>
                      <dgm:param type="parTxRTLAlign" val="l"/>
                      <dgm:param type="txAnchorVertCh" val="b"/>
                      <dgm:param type="shpTxRTLAlignCh" val="l"/>
                      <dgm:param type="shpTxLTRAlignCh" val="l"/>
                    </dgm:alg>
                    <dgm:constrLst>
                      <dgm:constr type="lMarg"/>
                      <dgm:constr type="rMarg"/>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else>
      </dgm:choose>
    </dgm:layoutNode>
  </dgm:layoutNode>
  <dgm:extLst>
    <a:ext uri="{68A01E43-0DF5-4B5B-8FA6-DAF915123BFB}">
      <dgm1612:lstStyle xmlns:dgm1612="http://schemas.microsoft.com/office/drawing/2016/12/diagram">
        <a:lvl1pPr>
          <a:defRPr b="1"/>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A49F901-1989-4566-9808-6826F108954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4D91D43C-A1FB-4D12-9603-15C87CC51B0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C9F2D99-78F8-43CD-88FF-4B86BBC6775C}" type="datetimeFigureOut">
              <a:rPr lang="en-US" smtClean="0"/>
              <a:t>2/20/2022</a:t>
            </a:fld>
            <a:endParaRPr lang="en-US" dirty="0"/>
          </a:p>
        </p:txBody>
      </p:sp>
      <p:sp>
        <p:nvSpPr>
          <p:cNvPr id="4" name="Footer Placeholder 3">
            <a:extLst>
              <a:ext uri="{FF2B5EF4-FFF2-40B4-BE49-F238E27FC236}">
                <a16:creationId xmlns:a16="http://schemas.microsoft.com/office/drawing/2014/main" id="{5641410C-1516-40F9-AD00-AEE7ADAC1F5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32219D84-37B1-413B-9CD0-EA6799162DD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CEC1867-F828-4959-BAF9-6816A080F1B0}" type="slidenum">
              <a:rPr lang="en-US" smtClean="0"/>
              <a:t>‹#›</a:t>
            </a:fld>
            <a:endParaRPr lang="en-US" dirty="0"/>
          </a:p>
        </p:txBody>
      </p:sp>
    </p:spTree>
    <p:extLst>
      <p:ext uri="{BB962C8B-B14F-4D97-AF65-F5344CB8AC3E}">
        <p14:creationId xmlns:p14="http://schemas.microsoft.com/office/powerpoint/2010/main" val="11586522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03732DE-FFB2-411A-9EAE-C555FD33DEF8}" type="datetimeFigureOut">
              <a:rPr lang="en-US" smtClean="0"/>
              <a:t>2/20/2022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42EF66A-76DC-46BE-966E-D293CA144AB0}" type="slidenum">
              <a:rPr lang="en-US" smtClean="0"/>
              <a:t>‹#›</a:t>
            </a:fld>
            <a:endParaRPr lang="en-US" dirty="0"/>
          </a:p>
        </p:txBody>
      </p:sp>
    </p:spTree>
    <p:extLst>
      <p:ext uri="{BB962C8B-B14F-4D97-AF65-F5344CB8AC3E}">
        <p14:creationId xmlns:p14="http://schemas.microsoft.com/office/powerpoint/2010/main" val="21839709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07C03D-C54D-40F9-AE6B-95171A26107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E4DB319-1DBD-4158-A53E-69B8D62FFAA5}"/>
              </a:ext>
            </a:extLst>
          </p:cNvPr>
          <p:cNvSpPr>
            <a:spLocks noGrp="1"/>
          </p:cNvSpPr>
          <p:nvPr>
            <p:ph type="dt" sz="half" idx="10"/>
          </p:nvPr>
        </p:nvSpPr>
        <p:spPr/>
        <p:txBody>
          <a:bodyPr/>
          <a:lstStyle/>
          <a:p>
            <a:fld id="{959F822C-F838-414C-BE88-4C36BDF8A5E0}" type="datetimeFigureOut">
              <a:rPr lang="en-US" smtClean="0"/>
              <a:t>2/20/2022</a:t>
            </a:fld>
            <a:endParaRPr lang="en-US" dirty="0"/>
          </a:p>
        </p:txBody>
      </p:sp>
      <p:sp>
        <p:nvSpPr>
          <p:cNvPr id="4" name="Footer Placeholder 3">
            <a:extLst>
              <a:ext uri="{FF2B5EF4-FFF2-40B4-BE49-F238E27FC236}">
                <a16:creationId xmlns:a16="http://schemas.microsoft.com/office/drawing/2014/main" id="{C8DD8B8A-BE34-4A8E-84DB-6FB75CE4C74C}"/>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12D4E8CF-5B8A-42F4-ADE9-A70238546734}"/>
              </a:ext>
            </a:extLst>
          </p:cNvPr>
          <p:cNvSpPr>
            <a:spLocks noGrp="1"/>
          </p:cNvSpPr>
          <p:nvPr>
            <p:ph type="sldNum" sz="quarter" idx="12"/>
          </p:nvPr>
        </p:nvSpPr>
        <p:spPr/>
        <p:txBody>
          <a:bodyPr/>
          <a:lstStyle/>
          <a:p>
            <a:fld id="{DD35DBF2-A8CF-448E-B167-C826703D0B69}" type="slidenum">
              <a:rPr lang="en-US" smtClean="0"/>
              <a:t>‹#›</a:t>
            </a:fld>
            <a:endParaRPr lang="en-US" dirty="0"/>
          </a:p>
        </p:txBody>
      </p:sp>
    </p:spTree>
    <p:extLst>
      <p:ext uri="{BB962C8B-B14F-4D97-AF65-F5344CB8AC3E}">
        <p14:creationId xmlns:p14="http://schemas.microsoft.com/office/powerpoint/2010/main" val="3196948854"/>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DF92E8F-54AB-46D3-88CF-E717BC212C8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130E8A0-AA93-4D38-81C5-EC63E1EC39F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C4FE646-8520-427D-ACD3-69976EEBF7A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9F822C-F838-414C-BE88-4C36BDF8A5E0}" type="datetimeFigureOut">
              <a:rPr lang="en-US" smtClean="0"/>
              <a:t>2/20/2022</a:t>
            </a:fld>
            <a:endParaRPr lang="en-US" dirty="0"/>
          </a:p>
        </p:txBody>
      </p:sp>
      <p:sp>
        <p:nvSpPr>
          <p:cNvPr id="5" name="Footer Placeholder 4">
            <a:extLst>
              <a:ext uri="{FF2B5EF4-FFF2-40B4-BE49-F238E27FC236}">
                <a16:creationId xmlns:a16="http://schemas.microsoft.com/office/drawing/2014/main" id="{2705FDAB-3FCC-421B-B8DF-073DEE2E261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CD8FBED1-D092-4841-B651-580D34D5510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D35DBF2-A8CF-448E-B167-C826703D0B69}" type="slidenum">
              <a:rPr lang="en-US" smtClean="0"/>
              <a:t>‹#›</a:t>
            </a:fld>
            <a:endParaRPr lang="en-US" dirty="0"/>
          </a:p>
        </p:txBody>
      </p:sp>
    </p:spTree>
    <p:extLst>
      <p:ext uri="{BB962C8B-B14F-4D97-AF65-F5344CB8AC3E}">
        <p14:creationId xmlns:p14="http://schemas.microsoft.com/office/powerpoint/2010/main" val="3983112195"/>
      </p:ext>
    </p:extLst>
  </p:cSld>
  <p:clrMap bg1="lt1" tx1="dk1" bg2="lt2" tx2="dk2" accent1="accent1" accent2="accent2" accent3="accent3" accent4="accent4" accent5="accent5" accent6="accent6" hlink="hlink" folHlink="folHlink"/>
  <p:sldLayoutIdLst>
    <p:sldLayoutId id="2147483654"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hyperlink" Target="https://commons.wikimedia.org/wiki/File:Map_of_territorial_growth_1775.svg" TargetMode="External"/><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hyperlink" Target="https://libguides.ucd.ie/findingmaps/mapshistoriccounties" TargetMode="External"/><Relationship Id="rId4" Type="http://schemas.openxmlformats.org/officeDocument/2006/relationships/image" Target="../media/image2.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hyperlink" Target="https://mlpp.pressbooks.pub/ushistory1/chapter/slavery-king-cotton/" TargetMode="External"/><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hyperlink" Target="https://www.publicdomainpictures.net/en/view-image.php?image=162581&amp;picture=tax-law-books" TargetMode="External"/><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hyperlink" Target="https://philschatz.com/us-history-book/contents/m50078.html" TargetMode="External"/><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hyperlink" Target="https://secondat.blogspot.com/2009/10/sharecropper-families-of-1930s.html" TargetMode="External"/><Relationship Id="rId2" Type="http://schemas.openxmlformats.org/officeDocument/2006/relationships/image" Target="../media/image12.jp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hyperlink" Target="http://jobsanger.blogspot.com/2014/09/wealth-distribution-in-united-states.html" TargetMode="External"/><Relationship Id="rId2" Type="http://schemas.openxmlformats.org/officeDocument/2006/relationships/image" Target="../media/image2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770980-7227-4072-A1AF-458EBDC5C181}"/>
              </a:ext>
            </a:extLst>
          </p:cNvPr>
          <p:cNvSpPr>
            <a:spLocks noGrp="1"/>
          </p:cNvSpPr>
          <p:nvPr>
            <p:ph type="title"/>
          </p:nvPr>
        </p:nvSpPr>
        <p:spPr>
          <a:xfrm>
            <a:off x="838200" y="497541"/>
            <a:ext cx="10515600" cy="5824128"/>
          </a:xfrm>
          <a:ln w="57150">
            <a:solidFill>
              <a:schemeClr val="tx2">
                <a:lumMod val="60000"/>
                <a:lumOff val="40000"/>
              </a:schemeClr>
            </a:solidFill>
          </a:ln>
        </p:spPr>
        <p:txBody>
          <a:bodyPr>
            <a:normAutofit/>
          </a:bodyPr>
          <a:lstStyle/>
          <a:p>
            <a:r>
              <a:rPr lang="en-US" sz="4800" b="1" dirty="0">
                <a:latin typeface="Amasis MT Pro" panose="02040504050005020304" pitchFamily="18" charset="0"/>
              </a:rPr>
              <a:t>Josiah Abigail Patterson Campbell </a:t>
            </a:r>
            <a:br>
              <a:rPr lang="en-US" sz="5400" b="1" dirty="0">
                <a:latin typeface="Amasis MT Pro" panose="02040504050005020304" pitchFamily="18" charset="0"/>
              </a:rPr>
            </a:br>
            <a:r>
              <a:rPr lang="en-US" sz="9300" b="1" dirty="0">
                <a:solidFill>
                  <a:srgbClr val="FF0000"/>
                </a:solidFill>
                <a:latin typeface="Amasis MT Pro" panose="02040504050005020304" pitchFamily="18" charset="0"/>
              </a:rPr>
              <a:t>Legacy of Slavery</a:t>
            </a:r>
            <a:br>
              <a:rPr lang="en-US" dirty="0">
                <a:latin typeface="Amasis MT Pro" panose="02040504050005020304" pitchFamily="18" charset="0"/>
              </a:rPr>
            </a:br>
            <a:br>
              <a:rPr lang="en-US" sz="2400" dirty="0">
                <a:latin typeface="Amasis MT Pro" panose="02040504050005020304" pitchFamily="18" charset="0"/>
              </a:rPr>
            </a:br>
            <a:br>
              <a:rPr lang="en-US" sz="2400" dirty="0">
                <a:latin typeface="Amasis MT Pro" panose="02040504050005020304" pitchFamily="18" charset="0"/>
              </a:rPr>
            </a:br>
            <a:r>
              <a:rPr lang="en-US" sz="3200" dirty="0">
                <a:latin typeface="Amasis MT Pro" panose="02040504050005020304" pitchFamily="18" charset="0"/>
              </a:rPr>
              <a:t>A 10 minute </a:t>
            </a:r>
            <a:r>
              <a:rPr lang="en-US" sz="3200" u="sng" dirty="0">
                <a:latin typeface="Amasis MT Pro" panose="02040504050005020304" pitchFamily="18" charset="0"/>
              </a:rPr>
              <a:t>Coming to the Table</a:t>
            </a:r>
            <a:r>
              <a:rPr lang="en-US" sz="3200" dirty="0">
                <a:latin typeface="Amasis MT Pro" panose="02040504050005020304" pitchFamily="18" charset="0"/>
              </a:rPr>
              <a:t> </a:t>
            </a:r>
            <a:r>
              <a:rPr lang="en-US" sz="3200">
                <a:latin typeface="Amasis MT Pro" panose="02040504050005020304" pitchFamily="18" charset="0"/>
              </a:rPr>
              <a:t>presentation 02.20.2022</a:t>
            </a:r>
            <a:br>
              <a:rPr lang="en-US" sz="2400" dirty="0">
                <a:latin typeface="Amasis MT Pro" panose="02040504050005020304" pitchFamily="18" charset="0"/>
              </a:rPr>
            </a:br>
            <a:br>
              <a:rPr lang="en-US" sz="2400" dirty="0">
                <a:latin typeface="Amasis MT Pro" panose="02040504050005020304" pitchFamily="18" charset="0"/>
              </a:rPr>
            </a:br>
            <a:r>
              <a:rPr lang="en-US" sz="2500" dirty="0">
                <a:latin typeface="Amasis MT Pro" panose="02040504050005020304" pitchFamily="18" charset="0"/>
              </a:rPr>
              <a:t>By Meredith Coleman McGee, a</a:t>
            </a:r>
            <a:r>
              <a:rPr lang="en-US" sz="2500" b="1" dirty="0">
                <a:latin typeface="Amasis MT Pro" panose="02040504050005020304" pitchFamily="18" charset="0"/>
              </a:rPr>
              <a:t> </a:t>
            </a:r>
            <a:r>
              <a:rPr lang="en-US" sz="2500" dirty="0">
                <a:latin typeface="Amasis MT Pro" panose="02040504050005020304" pitchFamily="18" charset="0"/>
              </a:rPr>
              <a:t>Black great great-granddaughter</a:t>
            </a:r>
            <a:br>
              <a:rPr lang="en-US" sz="2500" dirty="0">
                <a:latin typeface="Amasis MT Pro" panose="02040504050005020304" pitchFamily="18" charset="0"/>
              </a:rPr>
            </a:br>
            <a:r>
              <a:rPr lang="en-US" sz="2500" b="1" dirty="0">
                <a:latin typeface="Amasis MT Pro" panose="02040504050005020304" pitchFamily="18" charset="0"/>
              </a:rPr>
              <a:t>Profession: </a:t>
            </a:r>
            <a:r>
              <a:rPr lang="en-US" sz="2500" dirty="0">
                <a:latin typeface="Amasis MT Pro" panose="02040504050005020304" pitchFamily="18" charset="0"/>
              </a:rPr>
              <a:t>Mississippi writer, author, poet, book collector, book publisher</a:t>
            </a:r>
            <a:br>
              <a:rPr lang="en-US" sz="2500" dirty="0">
                <a:latin typeface="Amasis MT Pro" panose="02040504050005020304" pitchFamily="18" charset="0"/>
              </a:rPr>
            </a:br>
            <a:r>
              <a:rPr lang="en-US" sz="2500" b="1" dirty="0">
                <a:latin typeface="Amasis MT Pro" panose="02040504050005020304" pitchFamily="18" charset="0"/>
              </a:rPr>
              <a:t>Ethnicity: </a:t>
            </a:r>
            <a:r>
              <a:rPr lang="en-US" sz="2500" dirty="0">
                <a:latin typeface="Amasis MT Pro" panose="02040504050005020304" pitchFamily="18" charset="0"/>
              </a:rPr>
              <a:t>African, Aztec, Choctaw, Cherokee, English, Scottish Irish </a:t>
            </a:r>
          </a:p>
        </p:txBody>
      </p:sp>
    </p:spTree>
    <p:extLst>
      <p:ext uri="{BB962C8B-B14F-4D97-AF65-F5344CB8AC3E}">
        <p14:creationId xmlns:p14="http://schemas.microsoft.com/office/powerpoint/2010/main" val="41527460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785EED-B8B5-4E09-A0EC-8BD2CF133BA6}"/>
              </a:ext>
            </a:extLst>
          </p:cNvPr>
          <p:cNvSpPr>
            <a:spLocks noGrp="1"/>
          </p:cNvSpPr>
          <p:nvPr>
            <p:ph type="title"/>
          </p:nvPr>
        </p:nvSpPr>
        <p:spPr>
          <a:xfrm>
            <a:off x="838200" y="365125"/>
            <a:ext cx="2544097" cy="1325563"/>
          </a:xfrm>
        </p:spPr>
        <p:txBody>
          <a:bodyPr/>
          <a:lstStyle/>
          <a:p>
            <a:r>
              <a:rPr lang="en-US" dirty="0"/>
              <a:t>FACTS:</a:t>
            </a:r>
          </a:p>
        </p:txBody>
      </p:sp>
      <p:graphicFrame>
        <p:nvGraphicFramePr>
          <p:cNvPr id="3" name="Diagram 2" descr="Placeholder Timeline&#10;">
            <a:extLst>
              <a:ext uri="{FF2B5EF4-FFF2-40B4-BE49-F238E27FC236}">
                <a16:creationId xmlns:a16="http://schemas.microsoft.com/office/drawing/2014/main" id="{073C5A0D-DFE8-4C7D-834F-C6443FF17576}"/>
              </a:ext>
            </a:extLst>
          </p:cNvPr>
          <p:cNvGraphicFramePr/>
          <p:nvPr>
            <p:extLst>
              <p:ext uri="{D42A27DB-BD31-4B8C-83A1-F6EECF244321}">
                <p14:modId xmlns:p14="http://schemas.microsoft.com/office/powerpoint/2010/main" val="2785424573"/>
              </p:ext>
            </p:extLst>
          </p:nvPr>
        </p:nvGraphicFramePr>
        <p:xfrm>
          <a:off x="559522" y="1690687"/>
          <a:ext cx="10939605" cy="49387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a:extLst>
              <a:ext uri="{FF2B5EF4-FFF2-40B4-BE49-F238E27FC236}">
                <a16:creationId xmlns:a16="http://schemas.microsoft.com/office/drawing/2014/main" id="{C59EE414-19BD-46E9-AADA-1808EC5F2B85}"/>
              </a:ext>
            </a:extLst>
          </p:cNvPr>
          <p:cNvSpPr txBox="1"/>
          <p:nvPr/>
        </p:nvSpPr>
        <p:spPr>
          <a:xfrm>
            <a:off x="3624722" y="436451"/>
            <a:ext cx="7955213" cy="1846659"/>
          </a:xfrm>
          <a:prstGeom prst="rect">
            <a:avLst/>
          </a:prstGeom>
          <a:noFill/>
        </p:spPr>
        <p:txBody>
          <a:bodyPr wrap="square" rtlCol="0">
            <a:spAutoFit/>
          </a:bodyPr>
          <a:lstStyle/>
          <a:p>
            <a:r>
              <a:rPr lang="en-US" dirty="0"/>
              <a:t>Parents: Presbyterian Min. </a:t>
            </a:r>
            <a:r>
              <a:rPr lang="en-US" b="1" dirty="0"/>
              <a:t>Robert Bond Campbell </a:t>
            </a:r>
            <a:r>
              <a:rPr lang="en-US" dirty="0"/>
              <a:t>&amp; Mary Ada Patterson</a:t>
            </a:r>
          </a:p>
          <a:p>
            <a:r>
              <a:rPr lang="en-US" dirty="0"/>
              <a:t>Graduate, </a:t>
            </a:r>
            <a:r>
              <a:rPr lang="en-US" b="1" u="sng" dirty="0"/>
              <a:t>Princeton Theological College</a:t>
            </a:r>
            <a:r>
              <a:rPr lang="en-US" dirty="0"/>
              <a:t>, now Princeton University</a:t>
            </a:r>
          </a:p>
          <a:p>
            <a:endParaRPr lang="en-US" dirty="0"/>
          </a:p>
          <a:p>
            <a:r>
              <a:rPr lang="en-US" dirty="0"/>
              <a:t>Maternal Grandfather Josiah Patterson, </a:t>
            </a:r>
            <a:r>
              <a:rPr lang="en-US" b="1" dirty="0">
                <a:solidFill>
                  <a:srgbClr val="00B050"/>
                </a:solidFill>
              </a:rPr>
              <a:t>Wealthy Planter</a:t>
            </a:r>
            <a:r>
              <a:rPr lang="en-US" dirty="0">
                <a:solidFill>
                  <a:srgbClr val="00B050"/>
                </a:solidFill>
              </a:rPr>
              <a:t> </a:t>
            </a:r>
          </a:p>
          <a:p>
            <a:r>
              <a:rPr lang="en-US" dirty="0"/>
              <a:t>Abbeville, SC, </a:t>
            </a:r>
            <a:r>
              <a:rPr lang="en-US" b="0" dirty="0">
                <a:solidFill>
                  <a:srgbClr val="333333"/>
                </a:solidFill>
                <a:effectLst/>
                <a:latin typeface="Georgia" panose="02040502050405020303" pitchFamily="18" charset="0"/>
              </a:rPr>
              <a:t>  1790 </a:t>
            </a:r>
            <a:r>
              <a:rPr lang="en-US" sz="2400" b="1" dirty="0">
                <a:solidFill>
                  <a:srgbClr val="00B050"/>
                </a:solidFill>
                <a:effectLst/>
                <a:latin typeface="Georgia" panose="02040502050405020303" pitchFamily="18" charset="0"/>
              </a:rPr>
              <a:t>2 slaves</a:t>
            </a:r>
            <a:r>
              <a:rPr lang="en-US" b="0" dirty="0">
                <a:solidFill>
                  <a:srgbClr val="333333"/>
                </a:solidFill>
                <a:effectLst/>
                <a:latin typeface="Georgia" panose="02040502050405020303" pitchFamily="18" charset="0"/>
              </a:rPr>
              <a:t>. 1820 Census </a:t>
            </a:r>
            <a:r>
              <a:rPr lang="en-US" sz="2400" b="1" dirty="0">
                <a:solidFill>
                  <a:srgbClr val="00B050"/>
                </a:solidFill>
                <a:effectLst/>
                <a:latin typeface="Georgia" panose="02040502050405020303" pitchFamily="18" charset="0"/>
              </a:rPr>
              <a:t>21 slaves</a:t>
            </a:r>
            <a:r>
              <a:rPr lang="en-US" b="0" dirty="0">
                <a:solidFill>
                  <a:srgbClr val="333333"/>
                </a:solidFill>
                <a:effectLst/>
                <a:latin typeface="Georgia" panose="02040502050405020303" pitchFamily="18" charset="0"/>
              </a:rPr>
              <a:t>.</a:t>
            </a:r>
            <a:endParaRPr lang="en-US" dirty="0"/>
          </a:p>
          <a:p>
            <a:endParaRPr lang="en-US" dirty="0"/>
          </a:p>
        </p:txBody>
      </p:sp>
    </p:spTree>
    <p:extLst>
      <p:ext uri="{BB962C8B-B14F-4D97-AF65-F5344CB8AC3E}">
        <p14:creationId xmlns:p14="http://schemas.microsoft.com/office/powerpoint/2010/main" val="7150579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785EED-B8B5-4E09-A0EC-8BD2CF133BA6}"/>
              </a:ext>
            </a:extLst>
          </p:cNvPr>
          <p:cNvSpPr>
            <a:spLocks noGrp="1"/>
          </p:cNvSpPr>
          <p:nvPr>
            <p:ph type="title"/>
          </p:nvPr>
        </p:nvSpPr>
        <p:spPr/>
        <p:txBody>
          <a:bodyPr/>
          <a:lstStyle/>
          <a:p>
            <a:r>
              <a:rPr lang="en-US" dirty="0"/>
              <a:t>Milestones</a:t>
            </a:r>
          </a:p>
        </p:txBody>
      </p:sp>
      <p:graphicFrame>
        <p:nvGraphicFramePr>
          <p:cNvPr id="3" name="Diagram 2" descr="Placeholder Timeline&#10;">
            <a:extLst>
              <a:ext uri="{FF2B5EF4-FFF2-40B4-BE49-F238E27FC236}">
                <a16:creationId xmlns:a16="http://schemas.microsoft.com/office/drawing/2014/main" id="{073C5A0D-DFE8-4C7D-834F-C6443FF17576}"/>
              </a:ext>
            </a:extLst>
          </p:cNvPr>
          <p:cNvGraphicFramePr/>
          <p:nvPr>
            <p:extLst>
              <p:ext uri="{D42A27DB-BD31-4B8C-83A1-F6EECF244321}">
                <p14:modId xmlns:p14="http://schemas.microsoft.com/office/powerpoint/2010/main" val="1376479061"/>
              </p:ext>
            </p:extLst>
          </p:nvPr>
        </p:nvGraphicFramePr>
        <p:xfrm>
          <a:off x="559522" y="1247775"/>
          <a:ext cx="10939605" cy="53816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a:extLst>
              <a:ext uri="{FF2B5EF4-FFF2-40B4-BE49-F238E27FC236}">
                <a16:creationId xmlns:a16="http://schemas.microsoft.com/office/drawing/2014/main" id="{271A9243-C4C4-450C-A938-39668D2675C0}"/>
              </a:ext>
            </a:extLst>
          </p:cNvPr>
          <p:cNvSpPr txBox="1"/>
          <p:nvPr/>
        </p:nvSpPr>
        <p:spPr>
          <a:xfrm>
            <a:off x="559522" y="3938588"/>
            <a:ext cx="11337510" cy="1938992"/>
          </a:xfrm>
          <a:prstGeom prst="rect">
            <a:avLst/>
          </a:prstGeom>
          <a:noFill/>
        </p:spPr>
        <p:txBody>
          <a:bodyPr wrap="square" rtlCol="0">
            <a:spAutoFit/>
          </a:bodyPr>
          <a:lstStyle/>
          <a:p>
            <a:r>
              <a:rPr lang="en-US" sz="3000" dirty="0">
                <a:latin typeface="Amasis MT Pro" panose="02040504050005020304" pitchFamily="18" charset="0"/>
              </a:rPr>
              <a:t>Legacy is </a:t>
            </a:r>
            <a:r>
              <a:rPr lang="en-US" sz="3000" b="0" i="0" dirty="0">
                <a:effectLst/>
                <a:latin typeface="Amasis MT Pro" panose="02040504050005020304" pitchFamily="18" charset="0"/>
              </a:rPr>
              <a:t>an amount of money or property left to someone in a wil</a:t>
            </a:r>
            <a:r>
              <a:rPr lang="en-US" sz="3000" dirty="0">
                <a:latin typeface="Amasis MT Pro" panose="02040504050005020304" pitchFamily="18" charset="0"/>
              </a:rPr>
              <a:t>l.</a:t>
            </a:r>
            <a:br>
              <a:rPr lang="en-US" sz="3000" dirty="0">
                <a:latin typeface="Amasis MT Pro" panose="02040504050005020304" pitchFamily="18" charset="0"/>
              </a:rPr>
            </a:br>
            <a:br>
              <a:rPr lang="en-US" sz="3000" dirty="0">
                <a:latin typeface="Amasis MT Pro" panose="02040504050005020304" pitchFamily="18" charset="0"/>
              </a:rPr>
            </a:br>
            <a:r>
              <a:rPr lang="en-US" sz="3000" dirty="0">
                <a:latin typeface="Amasis MT Pro" panose="02040504050005020304" pitchFamily="18" charset="0"/>
              </a:rPr>
              <a:t>Slavery is </a:t>
            </a:r>
            <a:r>
              <a:rPr lang="en-US" sz="3000" b="0" i="0" dirty="0">
                <a:effectLst/>
                <a:latin typeface="Amasis MT Pro" panose="02040504050005020304" pitchFamily="18" charset="0"/>
              </a:rPr>
              <a:t>a civil relationship whereby one person has absolute power over another and controls his/her </a:t>
            </a:r>
            <a:r>
              <a:rPr lang="en-US" sz="3000" b="1" i="0" dirty="0">
                <a:effectLst/>
                <a:latin typeface="Amasis MT Pro" panose="02040504050005020304" pitchFamily="18" charset="0"/>
              </a:rPr>
              <a:t>life, liberty, and fortune</a:t>
            </a:r>
            <a:r>
              <a:rPr lang="en-US" sz="3000" b="0" i="0" dirty="0">
                <a:effectLst/>
                <a:latin typeface="Amasis MT Pro" panose="02040504050005020304" pitchFamily="18" charset="0"/>
              </a:rPr>
              <a:t>.</a:t>
            </a:r>
            <a:endParaRPr lang="en-US" sz="3000" dirty="0"/>
          </a:p>
        </p:txBody>
      </p:sp>
      <p:sp>
        <p:nvSpPr>
          <p:cNvPr id="5" name="TextBox 4">
            <a:extLst>
              <a:ext uri="{FF2B5EF4-FFF2-40B4-BE49-F238E27FC236}">
                <a16:creationId xmlns:a16="http://schemas.microsoft.com/office/drawing/2014/main" id="{EBF0EDA1-ACA8-4D64-B2D4-B3DAF937396A}"/>
              </a:ext>
            </a:extLst>
          </p:cNvPr>
          <p:cNvSpPr txBox="1"/>
          <p:nvPr/>
        </p:nvSpPr>
        <p:spPr>
          <a:xfrm>
            <a:off x="4159045" y="365125"/>
            <a:ext cx="6980903" cy="1754326"/>
          </a:xfrm>
          <a:prstGeom prst="rect">
            <a:avLst/>
          </a:prstGeom>
          <a:noFill/>
        </p:spPr>
        <p:txBody>
          <a:bodyPr wrap="square" rtlCol="0">
            <a:spAutoFit/>
          </a:bodyPr>
          <a:lstStyle/>
          <a:p>
            <a:r>
              <a:rPr lang="en-US" b="1" dirty="0"/>
              <a:t>New Codes: </a:t>
            </a:r>
          </a:p>
          <a:p>
            <a:pPr marL="285750" indent="-285750">
              <a:buFont typeface="Arial" panose="020B0604020202020204" pitchFamily="34" charset="0"/>
              <a:buChar char="•"/>
            </a:pPr>
            <a:r>
              <a:rPr lang="en-US" dirty="0"/>
              <a:t>emancipated women from disability of coverture</a:t>
            </a:r>
          </a:p>
          <a:p>
            <a:pPr marL="285750" indent="-285750">
              <a:buFont typeface="Arial" panose="020B0604020202020204" pitchFamily="34" charset="0"/>
              <a:buChar char="•"/>
            </a:pPr>
            <a:r>
              <a:rPr lang="en-US" dirty="0"/>
              <a:t>Abolished Dower and Curtesy – gave surviving spouse liberal share of estate.</a:t>
            </a:r>
          </a:p>
          <a:p>
            <a:pPr marL="285750" indent="-285750">
              <a:buFont typeface="Arial" panose="020B0604020202020204" pitchFamily="34" charset="0"/>
              <a:buChar char="•"/>
            </a:pPr>
            <a:r>
              <a:rPr lang="en-US" dirty="0"/>
              <a:t>Tenants in common land titles</a:t>
            </a:r>
          </a:p>
          <a:p>
            <a:endParaRPr lang="en-US" dirty="0"/>
          </a:p>
        </p:txBody>
      </p:sp>
    </p:spTree>
    <p:extLst>
      <p:ext uri="{BB962C8B-B14F-4D97-AF65-F5344CB8AC3E}">
        <p14:creationId xmlns:p14="http://schemas.microsoft.com/office/powerpoint/2010/main" val="41071255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2697F7-6B8D-4E1C-BE0A-0E473526F6E3}"/>
              </a:ext>
            </a:extLst>
          </p:cNvPr>
          <p:cNvSpPr>
            <a:spLocks noGrp="1"/>
          </p:cNvSpPr>
          <p:nvPr>
            <p:ph type="title"/>
          </p:nvPr>
        </p:nvSpPr>
        <p:spPr>
          <a:xfrm>
            <a:off x="838200" y="365125"/>
            <a:ext cx="10515600" cy="6035675"/>
          </a:xfrm>
        </p:spPr>
        <p:txBody>
          <a:bodyPr>
            <a:normAutofit fontScale="90000"/>
          </a:bodyPr>
          <a:lstStyle/>
          <a:p>
            <a:r>
              <a:rPr lang="en-US" dirty="0"/>
              <a:t>Legacy of Slavery – </a:t>
            </a:r>
            <a:r>
              <a:rPr lang="en-US" dirty="0">
                <a:solidFill>
                  <a:srgbClr val="FF0000"/>
                </a:solidFill>
              </a:rPr>
              <a:t>Land Grants = Welfare</a:t>
            </a:r>
            <a:br>
              <a:rPr lang="en-US" dirty="0"/>
            </a:br>
            <a:br>
              <a:rPr lang="en-US" dirty="0"/>
            </a:br>
            <a:r>
              <a:rPr lang="en-US" sz="3200" i="1" dirty="0"/>
              <a:t>Province of SC granted land under the Crown: Single man or woman 16 years + </a:t>
            </a:r>
            <a:r>
              <a:rPr lang="en-US" sz="3200" b="1" i="1" dirty="0">
                <a:solidFill>
                  <a:srgbClr val="00B050"/>
                </a:solidFill>
              </a:rPr>
              <a:t>100 acres</a:t>
            </a:r>
            <a:r>
              <a:rPr lang="en-US" sz="3200" i="1" dirty="0">
                <a:solidFill>
                  <a:srgbClr val="00B050"/>
                </a:solidFill>
              </a:rPr>
              <a:t>. </a:t>
            </a:r>
            <a:r>
              <a:rPr lang="en-US" sz="3200" i="1" dirty="0"/>
              <a:t>Married man or widow 100 acres + </a:t>
            </a:r>
            <a:r>
              <a:rPr lang="en-US" sz="3200" b="1" i="1" dirty="0">
                <a:solidFill>
                  <a:srgbClr val="00B050"/>
                </a:solidFill>
              </a:rPr>
              <a:t>50 acres </a:t>
            </a:r>
            <a:r>
              <a:rPr lang="en-US" sz="3200" i="1" dirty="0"/>
              <a:t>for each child.</a:t>
            </a:r>
            <a:br>
              <a:rPr lang="en-US" sz="3200" i="1" dirty="0"/>
            </a:br>
            <a:br>
              <a:rPr lang="en-US" sz="3200" i="1" dirty="0"/>
            </a:br>
            <a:r>
              <a:rPr lang="en-US" sz="3200" i="1" dirty="0"/>
              <a:t>JAP’s </a:t>
            </a:r>
            <a:r>
              <a:rPr lang="en-US" sz="3200" dirty="0"/>
              <a:t>Maternal Great Grandfather</a:t>
            </a:r>
            <a:r>
              <a:rPr lang="en-US" sz="3200" i="1" dirty="0"/>
              <a:t> - </a:t>
            </a:r>
            <a:r>
              <a:rPr lang="en-US" sz="3200" b="1" dirty="0"/>
              <a:t>Samuel Patterson</a:t>
            </a:r>
            <a:r>
              <a:rPr lang="en-US" sz="3200" dirty="0"/>
              <a:t>, 1725, Dysart, Newry, County Down, Ireland. Died, age 66, Abbeville, SC 1791 –  </a:t>
            </a:r>
            <a:r>
              <a:rPr lang="en-US" sz="3200" b="1" dirty="0">
                <a:solidFill>
                  <a:srgbClr val="00B050"/>
                </a:solidFill>
              </a:rPr>
              <a:t>350 acres  </a:t>
            </a:r>
            <a:r>
              <a:rPr lang="en-US" sz="3200" dirty="0"/>
              <a:t>- 02.12.1773  Hillsborough, Township. Samuel had </a:t>
            </a:r>
            <a:r>
              <a:rPr lang="en-US" sz="3200" b="1" dirty="0">
                <a:solidFill>
                  <a:srgbClr val="00B050"/>
                </a:solidFill>
              </a:rPr>
              <a:t>6 slaves</a:t>
            </a:r>
            <a:r>
              <a:rPr lang="en-US" sz="3200" dirty="0"/>
              <a:t>. Wife – Mary Margaret Carson, 1730 Newry, County Down, Ireland. Died, age 90, Abbeville </a:t>
            </a:r>
            <a:r>
              <a:rPr lang="en-US" sz="3200" dirty="0" err="1"/>
              <a:t>Dist</a:t>
            </a:r>
            <a:r>
              <a:rPr lang="en-US" sz="3200" dirty="0"/>
              <a:t>, SC.</a:t>
            </a:r>
            <a:br>
              <a:rPr lang="en-US" sz="3200" dirty="0"/>
            </a:br>
            <a:br>
              <a:rPr lang="en-US" sz="3200" dirty="0"/>
            </a:br>
            <a:r>
              <a:rPr lang="en-US" sz="3200" b="1" dirty="0"/>
              <a:t>Ship: </a:t>
            </a:r>
            <a:r>
              <a:rPr lang="en-US" sz="3200" dirty="0" err="1"/>
              <a:t>FreeMason</a:t>
            </a:r>
            <a:r>
              <a:rPr lang="en-US" sz="3200" dirty="0"/>
              <a:t> …   </a:t>
            </a:r>
            <a:r>
              <a:rPr lang="en-US" sz="3200" b="1" dirty="0"/>
              <a:t>Church: </a:t>
            </a:r>
            <a:r>
              <a:rPr lang="en-US" sz="3200" dirty="0"/>
              <a:t>Hopewell Church</a:t>
            </a:r>
            <a:br>
              <a:rPr lang="en-US" dirty="0"/>
            </a:br>
            <a:r>
              <a:rPr lang="en-US" dirty="0"/>
              <a:t> </a:t>
            </a:r>
          </a:p>
        </p:txBody>
      </p:sp>
    </p:spTree>
    <p:extLst>
      <p:ext uri="{BB962C8B-B14F-4D97-AF65-F5344CB8AC3E}">
        <p14:creationId xmlns:p14="http://schemas.microsoft.com/office/powerpoint/2010/main" val="31489890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Map&#10;&#10;Description automatically generated">
            <a:extLst>
              <a:ext uri="{FF2B5EF4-FFF2-40B4-BE49-F238E27FC236}">
                <a16:creationId xmlns:a16="http://schemas.microsoft.com/office/drawing/2014/main" id="{40E4A760-B696-439E-A5AD-A0A61335B8B4}"/>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589935" y="365125"/>
            <a:ext cx="4655539" cy="5705475"/>
          </a:xfrm>
          <a:prstGeom prst="rect">
            <a:avLst/>
          </a:prstGeom>
        </p:spPr>
      </p:pic>
      <p:pic>
        <p:nvPicPr>
          <p:cNvPr id="31" name="Picture 30" descr="Map&#10;&#10;Ireland">
            <a:extLst>
              <a:ext uri="{FF2B5EF4-FFF2-40B4-BE49-F238E27FC236}">
                <a16:creationId xmlns:a16="http://schemas.microsoft.com/office/drawing/2014/main" id="{7398D0D2-F8A0-42AE-9BD6-50629D9460FC}"/>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5776921" y="365124"/>
            <a:ext cx="5825144" cy="6304617"/>
          </a:xfrm>
          <a:prstGeom prst="rect">
            <a:avLst/>
          </a:prstGeom>
        </p:spPr>
      </p:pic>
      <p:sp>
        <p:nvSpPr>
          <p:cNvPr id="2" name="TextBox 1">
            <a:extLst>
              <a:ext uri="{FF2B5EF4-FFF2-40B4-BE49-F238E27FC236}">
                <a16:creationId xmlns:a16="http://schemas.microsoft.com/office/drawing/2014/main" id="{AFC9492E-A535-4845-8141-275130650E00}"/>
              </a:ext>
            </a:extLst>
          </p:cNvPr>
          <p:cNvSpPr txBox="1"/>
          <p:nvPr/>
        </p:nvSpPr>
        <p:spPr>
          <a:xfrm>
            <a:off x="8662219" y="6070600"/>
            <a:ext cx="2133600" cy="369332"/>
          </a:xfrm>
          <a:prstGeom prst="rect">
            <a:avLst/>
          </a:prstGeom>
          <a:noFill/>
        </p:spPr>
        <p:txBody>
          <a:bodyPr wrap="square" rtlCol="0">
            <a:spAutoFit/>
          </a:bodyPr>
          <a:lstStyle/>
          <a:p>
            <a:pPr algn="ctr"/>
            <a:r>
              <a:rPr lang="en-US" dirty="0"/>
              <a:t>IRELAND</a:t>
            </a:r>
          </a:p>
        </p:txBody>
      </p:sp>
      <p:sp>
        <p:nvSpPr>
          <p:cNvPr id="3" name="TextBox 2">
            <a:extLst>
              <a:ext uri="{FF2B5EF4-FFF2-40B4-BE49-F238E27FC236}">
                <a16:creationId xmlns:a16="http://schemas.microsoft.com/office/drawing/2014/main" id="{FCA4ECDA-A7DD-4407-B207-6F5EE0A527C2}"/>
              </a:ext>
            </a:extLst>
          </p:cNvPr>
          <p:cNvSpPr txBox="1"/>
          <p:nvPr/>
        </p:nvSpPr>
        <p:spPr>
          <a:xfrm>
            <a:off x="5869858" y="462116"/>
            <a:ext cx="2045110" cy="369332"/>
          </a:xfrm>
          <a:prstGeom prst="rect">
            <a:avLst/>
          </a:prstGeom>
          <a:noFill/>
        </p:spPr>
        <p:txBody>
          <a:bodyPr wrap="square" rtlCol="0">
            <a:spAutoFit/>
          </a:bodyPr>
          <a:lstStyle/>
          <a:p>
            <a:r>
              <a:rPr lang="en-US" dirty="0"/>
              <a:t>Present day UK</a:t>
            </a:r>
          </a:p>
        </p:txBody>
      </p:sp>
      <p:sp>
        <p:nvSpPr>
          <p:cNvPr id="5" name="Arrow: Up 4">
            <a:extLst>
              <a:ext uri="{FF2B5EF4-FFF2-40B4-BE49-F238E27FC236}">
                <a16:creationId xmlns:a16="http://schemas.microsoft.com/office/drawing/2014/main" id="{77AD9E74-4795-44E1-838F-992FE2943ACF}"/>
              </a:ext>
            </a:extLst>
          </p:cNvPr>
          <p:cNvSpPr/>
          <p:nvPr/>
        </p:nvSpPr>
        <p:spPr>
          <a:xfrm rot="20496329">
            <a:off x="11146128" y="2290917"/>
            <a:ext cx="235975" cy="1622322"/>
          </a:xfrm>
          <a:prstGeom prst="up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Arrow: Up 6">
            <a:extLst>
              <a:ext uri="{FF2B5EF4-FFF2-40B4-BE49-F238E27FC236}">
                <a16:creationId xmlns:a16="http://schemas.microsoft.com/office/drawing/2014/main" id="{5F15EDEF-C4F5-482A-9346-CE7178698E7B}"/>
              </a:ext>
            </a:extLst>
          </p:cNvPr>
          <p:cNvSpPr/>
          <p:nvPr/>
        </p:nvSpPr>
        <p:spPr>
          <a:xfrm rot="16200000">
            <a:off x="4943801" y="2585015"/>
            <a:ext cx="235975" cy="2422390"/>
          </a:xfrm>
          <a:prstGeom prst="up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58244D4D-47B5-405C-A0A6-22B3AD14D448}"/>
              </a:ext>
            </a:extLst>
          </p:cNvPr>
          <p:cNvSpPr txBox="1"/>
          <p:nvPr/>
        </p:nvSpPr>
        <p:spPr>
          <a:xfrm>
            <a:off x="3942956" y="3319156"/>
            <a:ext cx="2330028" cy="954107"/>
          </a:xfrm>
          <a:prstGeom prst="rect">
            <a:avLst/>
          </a:prstGeom>
          <a:noFill/>
        </p:spPr>
        <p:txBody>
          <a:bodyPr wrap="square" rtlCol="0">
            <a:spAutoFit/>
          </a:bodyPr>
          <a:lstStyle/>
          <a:p>
            <a:r>
              <a:rPr lang="en-US" sz="2400" dirty="0"/>
              <a:t>3</a:t>
            </a:r>
            <a:r>
              <a:rPr lang="en-US" sz="2400" baseline="30000" dirty="0"/>
              <a:t>rd</a:t>
            </a:r>
            <a:r>
              <a:rPr lang="en-US" sz="2400" dirty="0"/>
              <a:t> wave of</a:t>
            </a:r>
          </a:p>
          <a:p>
            <a:endParaRPr lang="en-US" sz="800" dirty="0"/>
          </a:p>
          <a:p>
            <a:r>
              <a:rPr lang="en-US" sz="2400" dirty="0"/>
              <a:t>immigrants</a:t>
            </a:r>
          </a:p>
        </p:txBody>
      </p:sp>
    </p:spTree>
    <p:extLst>
      <p:ext uri="{BB962C8B-B14F-4D97-AF65-F5344CB8AC3E}">
        <p14:creationId xmlns:p14="http://schemas.microsoft.com/office/powerpoint/2010/main" val="38648567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CF052B-1DAA-4456-BCBA-14C994B35CE8}"/>
              </a:ext>
            </a:extLst>
          </p:cNvPr>
          <p:cNvSpPr>
            <a:spLocks noGrp="1"/>
          </p:cNvSpPr>
          <p:nvPr>
            <p:ph type="title"/>
          </p:nvPr>
        </p:nvSpPr>
        <p:spPr>
          <a:xfrm>
            <a:off x="838200" y="365125"/>
            <a:ext cx="10515600" cy="6075004"/>
          </a:xfrm>
        </p:spPr>
        <p:txBody>
          <a:bodyPr>
            <a:normAutofit/>
          </a:bodyPr>
          <a:lstStyle/>
          <a:p>
            <a:r>
              <a:rPr lang="en-US" b="0" i="0" dirty="0">
                <a:solidFill>
                  <a:srgbClr val="141412"/>
                </a:solidFill>
                <a:effectLst/>
                <a:latin typeface="Source Sans Pro" panose="020B0503030403020204" pitchFamily="34" charset="0"/>
              </a:rPr>
              <a:t>The </a:t>
            </a:r>
            <a:r>
              <a:rPr lang="en-US" b="1" i="0" dirty="0">
                <a:solidFill>
                  <a:srgbClr val="141412"/>
                </a:solidFill>
                <a:effectLst/>
                <a:latin typeface="Source Sans Pro" panose="020B0503030403020204" pitchFamily="34" charset="0"/>
              </a:rPr>
              <a:t>mass immigration </a:t>
            </a:r>
            <a:r>
              <a:rPr lang="en-US" b="0" i="0" dirty="0">
                <a:solidFill>
                  <a:srgbClr val="141412"/>
                </a:solidFill>
                <a:effectLst/>
                <a:latin typeface="Source Sans Pro" panose="020B0503030403020204" pitchFamily="34" charset="0"/>
              </a:rPr>
              <a:t>of the Scot-Irish took place over a 58-year span between </a:t>
            </a:r>
            <a:r>
              <a:rPr lang="en-US" b="1" i="0" dirty="0">
                <a:solidFill>
                  <a:srgbClr val="141412"/>
                </a:solidFill>
                <a:effectLst/>
                <a:latin typeface="Source Sans Pro" panose="020B0503030403020204" pitchFamily="34" charset="0"/>
              </a:rPr>
              <a:t>1717 and 1775</a:t>
            </a:r>
            <a:r>
              <a:rPr lang="en-US" b="0" i="0" dirty="0">
                <a:solidFill>
                  <a:srgbClr val="141412"/>
                </a:solidFill>
                <a:effectLst/>
                <a:latin typeface="Source Sans Pro" panose="020B0503030403020204" pitchFamily="34" charset="0"/>
              </a:rPr>
              <a:t>. “Great Migration” occurred in five “waves”. The first three waves established major settlements in the </a:t>
            </a:r>
            <a:r>
              <a:rPr lang="en-US" b="1" i="0" dirty="0">
                <a:solidFill>
                  <a:srgbClr val="141412"/>
                </a:solidFill>
                <a:effectLst/>
                <a:latin typeface="Source Sans Pro" panose="020B0503030403020204" pitchFamily="34" charset="0"/>
              </a:rPr>
              <a:t>colonies</a:t>
            </a:r>
            <a:r>
              <a:rPr lang="en-US" b="0" i="0" dirty="0">
                <a:solidFill>
                  <a:srgbClr val="141412"/>
                </a:solidFill>
                <a:effectLst/>
                <a:latin typeface="Source Sans Pro" panose="020B0503030403020204" pitchFamily="34" charset="0"/>
              </a:rPr>
              <a:t>. The first and second waves landed in Philadelphia and the Delaware River in Pennsylvania. The </a:t>
            </a:r>
            <a:r>
              <a:rPr lang="en-US" b="1" i="0" dirty="0">
                <a:solidFill>
                  <a:srgbClr val="00B050"/>
                </a:solidFill>
                <a:effectLst/>
                <a:latin typeface="Source Sans Pro" panose="020B0503030403020204" pitchFamily="34" charset="0"/>
              </a:rPr>
              <a:t>third </a:t>
            </a:r>
            <a:r>
              <a:rPr lang="en-US" i="0" dirty="0">
                <a:solidFill>
                  <a:srgbClr val="00B050"/>
                </a:solidFill>
                <a:effectLst/>
                <a:latin typeface="Source Sans Pro" panose="020B0503030403020204" pitchFamily="34" charset="0"/>
              </a:rPr>
              <a:t>wave</a:t>
            </a:r>
            <a:r>
              <a:rPr lang="en-US" i="0" dirty="0">
                <a:effectLst/>
                <a:latin typeface="Source Sans Pro" panose="020B0503030403020204" pitchFamily="34" charset="0"/>
              </a:rPr>
              <a:t> of immigrants moved into </a:t>
            </a:r>
            <a:r>
              <a:rPr lang="en-US" b="1" i="0" dirty="0">
                <a:solidFill>
                  <a:srgbClr val="00B050"/>
                </a:solidFill>
                <a:effectLst/>
                <a:latin typeface="Source Sans Pro" panose="020B0503030403020204" pitchFamily="34" charset="0"/>
              </a:rPr>
              <a:t>Virginia</a:t>
            </a:r>
            <a:r>
              <a:rPr lang="en-US" b="0" i="0" dirty="0">
                <a:solidFill>
                  <a:srgbClr val="00B050"/>
                </a:solidFill>
                <a:effectLst/>
                <a:latin typeface="Source Sans Pro" panose="020B0503030403020204" pitchFamily="34" charset="0"/>
              </a:rPr>
              <a:t> </a:t>
            </a:r>
            <a:r>
              <a:rPr lang="en-US" b="0" i="0" dirty="0">
                <a:solidFill>
                  <a:srgbClr val="141412"/>
                </a:solidFill>
                <a:effectLst/>
                <a:latin typeface="Source Sans Pro" panose="020B0503030403020204" pitchFamily="34" charset="0"/>
              </a:rPr>
              <a:t>and beyond.</a:t>
            </a:r>
            <a:endParaRPr lang="en-US" dirty="0"/>
          </a:p>
        </p:txBody>
      </p:sp>
    </p:spTree>
    <p:extLst>
      <p:ext uri="{BB962C8B-B14F-4D97-AF65-F5344CB8AC3E}">
        <p14:creationId xmlns:p14="http://schemas.microsoft.com/office/powerpoint/2010/main" val="19774386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19">
            <a:extLst>
              <a:ext uri="{FF2B5EF4-FFF2-40B4-BE49-F238E27FC236}">
                <a16:creationId xmlns:a16="http://schemas.microsoft.com/office/drawing/2014/main" id="{943CAA20-3569-4189-9E48-239A229A8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EA364CA-2CB2-4E61-8022-883E2224F797}"/>
              </a:ext>
            </a:extLst>
          </p:cNvPr>
          <p:cNvSpPr>
            <a:spLocks noGrp="1"/>
          </p:cNvSpPr>
          <p:nvPr>
            <p:ph type="title"/>
          </p:nvPr>
        </p:nvSpPr>
        <p:spPr>
          <a:xfrm>
            <a:off x="838200" y="451381"/>
            <a:ext cx="10512552" cy="4936696"/>
          </a:xfrm>
        </p:spPr>
        <p:txBody>
          <a:bodyPr vert="horz" lIns="91440" tIns="45720" rIns="91440" bIns="45720" rtlCol="0" anchor="b">
            <a:normAutofit/>
          </a:bodyPr>
          <a:lstStyle/>
          <a:p>
            <a:r>
              <a:rPr lang="en-US" sz="4600" b="0" i="0" kern="1200" dirty="0">
                <a:solidFill>
                  <a:schemeClr val="tx1"/>
                </a:solidFill>
                <a:effectLst/>
                <a:latin typeface="+mj-lt"/>
                <a:ea typeface="+mj-ea"/>
                <a:cs typeface="+mj-cs"/>
              </a:rPr>
              <a:t>Irish immigrants arrived in America in droves </a:t>
            </a:r>
            <a:r>
              <a:rPr lang="en-US" sz="4600" b="1" i="0" kern="1200" dirty="0">
                <a:solidFill>
                  <a:schemeClr val="tx1"/>
                </a:solidFill>
                <a:effectLst/>
                <a:latin typeface="+mj-lt"/>
                <a:ea typeface="+mj-ea"/>
                <a:cs typeface="+mj-cs"/>
              </a:rPr>
              <a:t>100,000s</a:t>
            </a:r>
            <a:r>
              <a:rPr lang="en-US" sz="4600" kern="1200" dirty="0">
                <a:solidFill>
                  <a:schemeClr val="tx1"/>
                </a:solidFill>
                <a:latin typeface="+mj-lt"/>
                <a:ea typeface="+mj-ea"/>
                <a:cs typeface="+mj-cs"/>
              </a:rPr>
              <a:t> </a:t>
            </a:r>
            <a:r>
              <a:rPr lang="en-US" sz="4600" b="0" i="0" kern="1200" dirty="0">
                <a:solidFill>
                  <a:schemeClr val="tx1"/>
                </a:solidFill>
                <a:effectLst/>
                <a:latin typeface="+mj-lt"/>
                <a:ea typeface="+mj-ea"/>
                <a:cs typeface="+mj-cs"/>
              </a:rPr>
              <a:t>in 1718. mostly Scottish origin</a:t>
            </a:r>
            <a:r>
              <a:rPr lang="en-US" sz="4600" kern="1200" dirty="0">
                <a:solidFill>
                  <a:schemeClr val="tx1"/>
                </a:solidFill>
                <a:latin typeface="+mj-lt"/>
                <a:ea typeface="+mj-ea"/>
                <a:cs typeface="+mj-cs"/>
              </a:rPr>
              <a:t> – </a:t>
            </a:r>
            <a:r>
              <a:rPr lang="en-US" sz="4600" kern="1200" dirty="0">
                <a:solidFill>
                  <a:srgbClr val="FF0000"/>
                </a:solidFill>
                <a:latin typeface="+mj-lt"/>
                <a:ea typeface="+mj-ea"/>
                <a:cs typeface="+mj-cs"/>
              </a:rPr>
              <a:t>promised</a:t>
            </a:r>
            <a:r>
              <a:rPr lang="en-US" sz="4600" kern="1200" dirty="0">
                <a:solidFill>
                  <a:schemeClr val="tx1"/>
                </a:solidFill>
                <a:latin typeface="+mj-lt"/>
                <a:ea typeface="+mj-ea"/>
                <a:cs typeface="+mj-cs"/>
              </a:rPr>
              <a:t> </a:t>
            </a:r>
            <a:r>
              <a:rPr lang="en-US" sz="4600" i="0" kern="1200" dirty="0">
                <a:solidFill>
                  <a:schemeClr val="tx1"/>
                </a:solidFill>
                <a:effectLst/>
                <a:latin typeface="+mj-lt"/>
                <a:ea typeface="+mj-ea"/>
                <a:cs typeface="+mj-cs"/>
              </a:rPr>
              <a:t>cheap land &amp; a fresh start</a:t>
            </a:r>
            <a:r>
              <a:rPr lang="en-US" sz="4600" kern="1200" dirty="0">
                <a:solidFill>
                  <a:schemeClr val="tx1"/>
                </a:solidFill>
                <a:latin typeface="+mj-lt"/>
                <a:ea typeface="+mj-ea"/>
                <a:cs typeface="+mj-cs"/>
              </a:rPr>
              <a:t>.</a:t>
            </a:r>
            <a:r>
              <a:rPr lang="en-US" sz="4600" i="0" kern="1200" dirty="0">
                <a:solidFill>
                  <a:schemeClr val="tx1"/>
                </a:solidFill>
                <a:effectLst/>
                <a:latin typeface="+mj-lt"/>
                <a:ea typeface="+mj-ea"/>
                <a:cs typeface="+mj-cs"/>
              </a:rPr>
              <a:t> </a:t>
            </a:r>
            <a:br>
              <a:rPr lang="en-US" sz="4600" b="0" i="0" kern="1200" dirty="0">
                <a:solidFill>
                  <a:schemeClr val="tx1"/>
                </a:solidFill>
                <a:effectLst/>
                <a:latin typeface="+mj-lt"/>
                <a:ea typeface="+mj-ea"/>
                <a:cs typeface="+mj-cs"/>
              </a:rPr>
            </a:br>
            <a:br>
              <a:rPr lang="en-US" sz="4600" b="0" i="0" kern="1200" dirty="0">
                <a:solidFill>
                  <a:schemeClr val="tx1"/>
                </a:solidFill>
                <a:effectLst/>
                <a:latin typeface="+mj-lt"/>
                <a:ea typeface="+mj-ea"/>
                <a:cs typeface="+mj-cs"/>
              </a:rPr>
            </a:br>
            <a:r>
              <a:rPr lang="en-US" sz="4600" b="1" i="0" kern="1200" dirty="0">
                <a:solidFill>
                  <a:srgbClr val="00B050"/>
                </a:solidFill>
                <a:effectLst/>
                <a:latin typeface="+mj-lt"/>
                <a:ea typeface="+mj-ea"/>
                <a:cs typeface="+mj-cs"/>
              </a:rPr>
              <a:t>The American Dream</a:t>
            </a:r>
            <a:br>
              <a:rPr lang="en-US" sz="4600" b="0" i="0" kern="1200" dirty="0">
                <a:solidFill>
                  <a:schemeClr val="tx1"/>
                </a:solidFill>
                <a:effectLst/>
                <a:latin typeface="+mj-lt"/>
                <a:ea typeface="+mj-ea"/>
                <a:cs typeface="+mj-cs"/>
              </a:rPr>
            </a:br>
            <a:endParaRPr lang="en-US" sz="4600" kern="1200" dirty="0">
              <a:solidFill>
                <a:schemeClr val="tx1"/>
              </a:solidFill>
              <a:latin typeface="+mj-lt"/>
              <a:ea typeface="+mj-ea"/>
              <a:cs typeface="+mj-cs"/>
            </a:endParaRPr>
          </a:p>
        </p:txBody>
      </p:sp>
      <p:sp>
        <p:nvSpPr>
          <p:cNvPr id="33" name="sketch line">
            <a:extLst>
              <a:ext uri="{FF2B5EF4-FFF2-40B4-BE49-F238E27FC236}">
                <a16:creationId xmlns:a16="http://schemas.microsoft.com/office/drawing/2014/main" id="{DA542B6D-E775-4832-91DC-2D20F85781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4718595"/>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555866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5903A-1324-45E7-94BC-712B647A2A29}"/>
              </a:ext>
            </a:extLst>
          </p:cNvPr>
          <p:cNvSpPr>
            <a:spLocks noGrp="1"/>
          </p:cNvSpPr>
          <p:nvPr>
            <p:ph type="title"/>
          </p:nvPr>
        </p:nvSpPr>
        <p:spPr>
          <a:xfrm>
            <a:off x="838200" y="365124"/>
            <a:ext cx="10515600" cy="6183159"/>
          </a:xfrm>
        </p:spPr>
        <p:txBody>
          <a:bodyPr>
            <a:noAutofit/>
          </a:bodyPr>
          <a:lstStyle/>
          <a:p>
            <a:br>
              <a:rPr lang="en-US" sz="3800" b="1" i="0" dirty="0">
                <a:effectLst/>
                <a:latin typeface="Source Sans Pro" panose="020B0503030403020204" pitchFamily="34" charset="0"/>
                <a:ea typeface="Source Sans Pro" panose="020B0503030403020204" pitchFamily="34" charset="0"/>
              </a:rPr>
            </a:br>
            <a:br>
              <a:rPr lang="en-US" sz="3800" b="1" i="0" dirty="0">
                <a:effectLst/>
                <a:latin typeface="Source Sans Pro" panose="020B0503030403020204" pitchFamily="34" charset="0"/>
                <a:ea typeface="Source Sans Pro" panose="020B0503030403020204" pitchFamily="34" charset="0"/>
              </a:rPr>
            </a:br>
            <a:r>
              <a:rPr lang="en-US" sz="3800" b="1" i="0" dirty="0">
                <a:effectLst/>
                <a:latin typeface="Source Sans Pro" panose="020B0503030403020204" pitchFamily="34" charset="0"/>
                <a:ea typeface="Source Sans Pro" panose="020B0503030403020204" pitchFamily="34" charset="0"/>
              </a:rPr>
              <a:t>Ireland </a:t>
            </a:r>
            <a:r>
              <a:rPr lang="en-US" sz="3800" b="1" i="0" dirty="0">
                <a:solidFill>
                  <a:srgbClr val="FF0000"/>
                </a:solidFill>
                <a:effectLst/>
                <a:latin typeface="Source Sans Pro" panose="020B0503030403020204" pitchFamily="34" charset="0"/>
                <a:ea typeface="Source Sans Pro" panose="020B0503030403020204" pitchFamily="34" charset="0"/>
              </a:rPr>
              <a:t>Catholics </a:t>
            </a:r>
            <a:r>
              <a:rPr lang="en-US" sz="3800" b="0" i="0" dirty="0">
                <a:effectLst/>
                <a:latin typeface="Source Sans Pro" panose="020B0503030403020204" pitchFamily="34" charset="0"/>
                <a:ea typeface="Source Sans Pro" panose="020B0503030403020204" pitchFamily="34" charset="0"/>
              </a:rPr>
              <a:t>were </a:t>
            </a:r>
            <a:r>
              <a:rPr lang="en-US" sz="3800" b="1" i="0" dirty="0">
                <a:solidFill>
                  <a:srgbClr val="FF0000"/>
                </a:solidFill>
                <a:effectLst/>
                <a:latin typeface="Source Sans Pro" panose="020B0503030403020204" pitchFamily="34" charset="0"/>
                <a:ea typeface="Source Sans Pro" panose="020B0503030403020204" pitchFamily="34" charset="0"/>
              </a:rPr>
              <a:t>socially marginalized </a:t>
            </a:r>
            <a:r>
              <a:rPr lang="en-US" sz="3800" b="0" i="0" dirty="0">
                <a:effectLst/>
                <a:latin typeface="Source Sans Pro" panose="020B0503030403020204" pitchFamily="34" charset="0"/>
                <a:ea typeface="Source Sans Pro" panose="020B0503030403020204" pitchFamily="34" charset="0"/>
              </a:rPr>
              <a:t>by </a:t>
            </a:r>
            <a:r>
              <a:rPr lang="en-US" sz="3800" b="1" i="0" dirty="0">
                <a:solidFill>
                  <a:srgbClr val="FF0000"/>
                </a:solidFill>
                <a:effectLst/>
                <a:latin typeface="Source Sans Pro" panose="020B0503030403020204" pitchFamily="34" charset="0"/>
                <a:ea typeface="Source Sans Pro" panose="020B0503030403020204" pitchFamily="34" charset="0"/>
              </a:rPr>
              <a:t>penal laws</a:t>
            </a:r>
            <a:r>
              <a:rPr lang="en-US" sz="3800" b="0" i="0" dirty="0">
                <a:solidFill>
                  <a:srgbClr val="FF0000"/>
                </a:solidFill>
                <a:effectLst/>
                <a:latin typeface="Source Sans Pro" panose="020B0503030403020204" pitchFamily="34" charset="0"/>
                <a:ea typeface="Source Sans Pro" panose="020B0503030403020204" pitchFamily="34" charset="0"/>
              </a:rPr>
              <a:t> </a:t>
            </a:r>
            <a:r>
              <a:rPr lang="en-US" sz="3800" b="0" i="0" dirty="0">
                <a:effectLst/>
                <a:latin typeface="Source Sans Pro" panose="020B0503030403020204" pitchFamily="34" charset="0"/>
                <a:ea typeface="Source Sans Pro" panose="020B0503030403020204" pitchFamily="34" charset="0"/>
              </a:rPr>
              <a:t>introduced in 1600s … strengthened Protestant grip on </a:t>
            </a:r>
            <a:r>
              <a:rPr lang="en-US" sz="3800" b="1" i="0" dirty="0">
                <a:solidFill>
                  <a:srgbClr val="00B050"/>
                </a:solidFill>
                <a:effectLst/>
                <a:latin typeface="Source Sans Pro" panose="020B0503030403020204" pitchFamily="34" charset="0"/>
                <a:ea typeface="Source Sans Pro" panose="020B0503030403020204" pitchFamily="34" charset="0"/>
              </a:rPr>
              <a:t>Ireland's economy</a:t>
            </a:r>
            <a:r>
              <a:rPr lang="en-US" sz="3800" b="0" i="0" dirty="0">
                <a:effectLst/>
                <a:latin typeface="Source Sans Pro" panose="020B0503030403020204" pitchFamily="34" charset="0"/>
                <a:ea typeface="Source Sans Pro" panose="020B0503030403020204" pitchFamily="34" charset="0"/>
              </a:rPr>
              <a:t>. </a:t>
            </a:r>
            <a:r>
              <a:rPr lang="en-US" sz="3800" b="1" dirty="0">
                <a:solidFill>
                  <a:srgbClr val="FF0000"/>
                </a:solidFill>
                <a:latin typeface="Source Sans Pro" panose="020B0503030403020204" pitchFamily="34" charset="0"/>
                <a:ea typeface="Source Sans Pro" panose="020B0503030403020204" pitchFamily="34" charset="0"/>
              </a:rPr>
              <a:t>P</a:t>
            </a:r>
            <a:r>
              <a:rPr lang="en-US" sz="3800" b="1" i="0" dirty="0">
                <a:solidFill>
                  <a:srgbClr val="FF0000"/>
                </a:solidFill>
                <a:effectLst/>
                <a:latin typeface="Source Sans Pro" panose="020B0503030403020204" pitchFamily="34" charset="0"/>
                <a:ea typeface="Source Sans Pro" panose="020B0503030403020204" pitchFamily="34" charset="0"/>
              </a:rPr>
              <a:t>enal laws - </a:t>
            </a:r>
            <a:r>
              <a:rPr lang="en-US" sz="3800" b="1" i="0" dirty="0">
                <a:effectLst/>
                <a:latin typeface="Source Sans Pro" panose="020B0503030403020204" pitchFamily="34" charset="0"/>
                <a:ea typeface="Source Sans Pro" panose="020B0503030403020204" pitchFamily="34" charset="0"/>
              </a:rPr>
              <a:t>Catholics could not vote, hold office or send their children abroad to be educated </a:t>
            </a:r>
            <a:r>
              <a:rPr lang="en-US" sz="3800" i="0" dirty="0">
                <a:effectLst/>
                <a:latin typeface="Source Sans Pro" panose="020B0503030403020204" pitchFamily="34" charset="0"/>
                <a:ea typeface="Source Sans Pro" panose="020B0503030403020204" pitchFamily="34" charset="0"/>
              </a:rPr>
              <a:t>in Catholicism. </a:t>
            </a:r>
            <a:br>
              <a:rPr lang="en-US" sz="3800" b="1" i="0" dirty="0">
                <a:effectLst/>
                <a:latin typeface="Source Sans Pro" panose="020B0503030403020204" pitchFamily="34" charset="0"/>
                <a:ea typeface="Source Sans Pro" panose="020B0503030403020204" pitchFamily="34" charset="0"/>
              </a:rPr>
            </a:br>
            <a:br>
              <a:rPr lang="en-US" sz="3800" b="1" i="0" dirty="0">
                <a:effectLst/>
                <a:latin typeface="Source Sans Pro" panose="020B0503030403020204" pitchFamily="34" charset="0"/>
                <a:ea typeface="Source Sans Pro" panose="020B0503030403020204" pitchFamily="34" charset="0"/>
              </a:rPr>
            </a:br>
            <a:r>
              <a:rPr lang="en-US" sz="3800" b="1" i="0" dirty="0">
                <a:effectLst/>
                <a:latin typeface="Source Sans Pro" panose="020B0503030403020204" pitchFamily="34" charset="0"/>
                <a:ea typeface="Source Sans Pro" panose="020B0503030403020204" pitchFamily="34" charset="0"/>
              </a:rPr>
              <a:t>Catholics were prohibited from willing their land to the eldest son</a:t>
            </a:r>
            <a:r>
              <a:rPr lang="en-US" sz="3800" b="0" i="0" dirty="0">
                <a:effectLst/>
                <a:latin typeface="Source Sans Pro" panose="020B0503030403020204" pitchFamily="34" charset="0"/>
                <a:ea typeface="Source Sans Pro" panose="020B0503030403020204" pitchFamily="34" charset="0"/>
              </a:rPr>
              <a:t>, as Protestants did. </a:t>
            </a:r>
            <a:r>
              <a:rPr lang="en-US" sz="3800" dirty="0">
                <a:latin typeface="Source Sans Pro" panose="020B0503030403020204" pitchFamily="34" charset="0"/>
                <a:ea typeface="Source Sans Pro" panose="020B0503030403020204" pitchFamily="34" charset="0"/>
              </a:rPr>
              <a:t>L</a:t>
            </a:r>
            <a:r>
              <a:rPr lang="en-US" sz="3800" b="0" i="0" dirty="0">
                <a:effectLst/>
                <a:latin typeface="Source Sans Pro" panose="020B0503030403020204" pitchFamily="34" charset="0"/>
                <a:ea typeface="Source Sans Pro" panose="020B0503030403020204" pitchFamily="34" charset="0"/>
              </a:rPr>
              <a:t>and was divided among all male heirs which reduced each heir's individual land ownership.</a:t>
            </a:r>
            <a:br>
              <a:rPr lang="en-US" sz="3800" b="0" i="0" dirty="0">
                <a:effectLst/>
                <a:latin typeface="Source Sans Pro" panose="020B0503030403020204" pitchFamily="34" charset="0"/>
                <a:ea typeface="Source Sans Pro" panose="020B0503030403020204" pitchFamily="34" charset="0"/>
              </a:rPr>
            </a:br>
            <a:br>
              <a:rPr lang="en-US" sz="3200" b="0" i="0" dirty="0">
                <a:effectLst/>
                <a:latin typeface="Source Sans Pro" panose="020B0503030403020204" pitchFamily="34" charset="0"/>
                <a:ea typeface="Source Sans Pro" panose="020B0503030403020204" pitchFamily="34" charset="0"/>
              </a:rPr>
            </a:br>
            <a:endParaRPr lang="en-US" sz="3200" dirty="0">
              <a:latin typeface="Source Sans Pro" panose="020B0503030403020204" pitchFamily="34" charset="0"/>
              <a:ea typeface="Source Sans Pro" panose="020B0503030403020204" pitchFamily="34" charset="0"/>
            </a:endParaRPr>
          </a:p>
        </p:txBody>
      </p:sp>
    </p:spTree>
    <p:extLst>
      <p:ext uri="{BB962C8B-B14F-4D97-AF65-F5344CB8AC3E}">
        <p14:creationId xmlns:p14="http://schemas.microsoft.com/office/powerpoint/2010/main" val="913833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descr="Diagram&#10;&#10;Description automatically generated">
            <a:extLst>
              <a:ext uri="{FF2B5EF4-FFF2-40B4-BE49-F238E27FC236}">
                <a16:creationId xmlns:a16="http://schemas.microsoft.com/office/drawing/2014/main" id="{DC5B2C43-8DB3-4B1F-A265-D04177972193}"/>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2765717" y="578566"/>
            <a:ext cx="6840399" cy="5861562"/>
          </a:xfrm>
          <a:prstGeom prst="rect">
            <a:avLst/>
          </a:prstGeom>
        </p:spPr>
      </p:pic>
    </p:spTree>
    <p:extLst>
      <p:ext uri="{BB962C8B-B14F-4D97-AF65-F5344CB8AC3E}">
        <p14:creationId xmlns:p14="http://schemas.microsoft.com/office/powerpoint/2010/main" val="26817066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lowchart: Document 9">
            <a:extLst>
              <a:ext uri="{FF2B5EF4-FFF2-40B4-BE49-F238E27FC236}">
                <a16:creationId xmlns:a16="http://schemas.microsoft.com/office/drawing/2014/main" id="{D12DDE76-C203-4047-9998-63900085B5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8175" y="0"/>
            <a:ext cx="3248025" cy="3400426"/>
          </a:xfrm>
          <a:prstGeom prst="flowChartDocumen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3EAA67FD-85CB-4AA5-B8E2-3A76262E653A}"/>
              </a:ext>
            </a:extLst>
          </p:cNvPr>
          <p:cNvSpPr txBox="1"/>
          <p:nvPr/>
        </p:nvSpPr>
        <p:spPr>
          <a:xfrm>
            <a:off x="636529" y="171161"/>
            <a:ext cx="3248025" cy="3400426"/>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3500" b="1" i="0" kern="1200" dirty="0">
                <a:solidFill>
                  <a:srgbClr val="FFFF00"/>
                </a:solidFill>
                <a:effectLst/>
                <a:latin typeface="+mj-lt"/>
                <a:ea typeface="+mj-ea"/>
                <a:cs typeface="+mj-cs"/>
              </a:rPr>
              <a:t>1860</a:t>
            </a:r>
            <a:r>
              <a:rPr lang="en-US" sz="3500" b="0" i="0" kern="1200" dirty="0">
                <a:solidFill>
                  <a:srgbClr val="FFFF00"/>
                </a:solidFill>
                <a:effectLst/>
                <a:latin typeface="+mj-lt"/>
                <a:ea typeface="+mj-ea"/>
                <a:cs typeface="+mj-cs"/>
              </a:rPr>
              <a:t> – U.S.A.</a:t>
            </a:r>
          </a:p>
          <a:p>
            <a:pPr>
              <a:lnSpc>
                <a:spcPct val="90000"/>
              </a:lnSpc>
              <a:spcBef>
                <a:spcPct val="0"/>
              </a:spcBef>
              <a:spcAft>
                <a:spcPts val="600"/>
              </a:spcAft>
            </a:pPr>
            <a:r>
              <a:rPr lang="en-US" sz="3500" b="0" i="0" kern="1200" dirty="0">
                <a:solidFill>
                  <a:srgbClr val="FFFF00"/>
                </a:solidFill>
                <a:effectLst/>
                <a:latin typeface="+mj-lt"/>
                <a:ea typeface="+mj-ea"/>
                <a:cs typeface="+mj-cs"/>
              </a:rPr>
              <a:t>4 million slaves marke</a:t>
            </a:r>
            <a:r>
              <a:rPr lang="en-US" sz="3500" dirty="0">
                <a:solidFill>
                  <a:srgbClr val="FFFF00"/>
                </a:solidFill>
                <a:latin typeface="+mj-lt"/>
                <a:ea typeface="+mj-ea"/>
                <a:cs typeface="+mj-cs"/>
              </a:rPr>
              <a:t>t value</a:t>
            </a:r>
            <a:r>
              <a:rPr lang="en-US" sz="3500" b="1" i="0" kern="1200" dirty="0">
                <a:solidFill>
                  <a:srgbClr val="FFFF00"/>
                </a:solidFill>
                <a:effectLst/>
                <a:latin typeface="+mj-lt"/>
                <a:ea typeface="+mj-ea"/>
                <a:cs typeface="+mj-cs"/>
              </a:rPr>
              <a:t> $3.6 billion</a:t>
            </a:r>
          </a:p>
          <a:p>
            <a:pPr>
              <a:lnSpc>
                <a:spcPct val="90000"/>
              </a:lnSpc>
              <a:spcBef>
                <a:spcPct val="0"/>
              </a:spcBef>
              <a:spcAft>
                <a:spcPts val="600"/>
              </a:spcAft>
            </a:pPr>
            <a:endParaRPr lang="en-US" sz="3500" b="1" dirty="0">
              <a:solidFill>
                <a:srgbClr val="FFFF00"/>
              </a:solidFill>
              <a:latin typeface="+mj-lt"/>
              <a:ea typeface="+mj-ea"/>
              <a:cs typeface="+mj-cs"/>
            </a:endParaRPr>
          </a:p>
          <a:p>
            <a:pPr>
              <a:lnSpc>
                <a:spcPct val="90000"/>
              </a:lnSpc>
              <a:spcBef>
                <a:spcPct val="0"/>
              </a:spcBef>
              <a:spcAft>
                <a:spcPts val="600"/>
              </a:spcAft>
            </a:pPr>
            <a:endParaRPr lang="en-US" sz="2700" kern="1200" dirty="0">
              <a:solidFill>
                <a:srgbClr val="FFFFFF"/>
              </a:solidFill>
              <a:latin typeface="+mj-lt"/>
              <a:ea typeface="+mj-ea"/>
              <a:cs typeface="+mj-cs"/>
            </a:endParaRPr>
          </a:p>
        </p:txBody>
      </p:sp>
      <p:pic>
        <p:nvPicPr>
          <p:cNvPr id="5" name="Picture 4" descr="Chart, line chart&#10;&#10;Description automatically generated">
            <a:extLst>
              <a:ext uri="{FF2B5EF4-FFF2-40B4-BE49-F238E27FC236}">
                <a16:creationId xmlns:a16="http://schemas.microsoft.com/office/drawing/2014/main" id="{C575A918-819B-4E97-B661-C71475537C3A}"/>
              </a:ext>
            </a:extLst>
          </p:cNvPr>
          <p:cNvPicPr>
            <a:picLocks noChangeAspect="1"/>
          </p:cNvPicPr>
          <p:nvPr/>
        </p:nvPicPr>
        <p:blipFill>
          <a:blip r:embed="rId2"/>
          <a:stretch>
            <a:fillRect/>
          </a:stretch>
        </p:blipFill>
        <p:spPr>
          <a:xfrm>
            <a:off x="4183219" y="914400"/>
            <a:ext cx="7580413" cy="5029200"/>
          </a:xfrm>
          <a:prstGeom prst="rect">
            <a:avLst/>
          </a:prstGeom>
        </p:spPr>
      </p:pic>
    </p:spTree>
    <p:extLst>
      <p:ext uri="{BB962C8B-B14F-4D97-AF65-F5344CB8AC3E}">
        <p14:creationId xmlns:p14="http://schemas.microsoft.com/office/powerpoint/2010/main" val="23927352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8950AD4C-6AF3-49F8-94E1-DBCAFB3947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Meiryo"/>
            </a:endParaRPr>
          </a:p>
        </p:txBody>
      </p:sp>
      <p:sp>
        <p:nvSpPr>
          <p:cNvPr id="18" name="Freeform: Shape 17">
            <a:extLst>
              <a:ext uri="{FF2B5EF4-FFF2-40B4-BE49-F238E27FC236}">
                <a16:creationId xmlns:a16="http://schemas.microsoft.com/office/drawing/2014/main" id="{8DBEAE55-3EA1-41D7-A212-5F7D8986C1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212206"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0" name="Freeform: Shape 19">
            <a:extLst>
              <a:ext uri="{FF2B5EF4-FFF2-40B4-BE49-F238E27FC236}">
                <a16:creationId xmlns:a16="http://schemas.microsoft.com/office/drawing/2014/main" id="{CFC5F0E7-644F-4101-BE72-12825CF537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417551" y="0"/>
            <a:ext cx="2536434" cy="6858000"/>
          </a:xfrm>
          <a:custGeom>
            <a:avLst/>
            <a:gdLst>
              <a:gd name="connsiteX0" fmla="*/ 879731 w 2536434"/>
              <a:gd name="connsiteY0" fmla="*/ 0 h 6858000"/>
              <a:gd name="connsiteX1" fmla="*/ 913411 w 2536434"/>
              <a:gd name="connsiteY1" fmla="*/ 0 h 6858000"/>
              <a:gd name="connsiteX2" fmla="*/ 935535 w 2536434"/>
              <a:gd name="connsiteY2" fmla="*/ 14997 h 6858000"/>
              <a:gd name="connsiteX3" fmla="*/ 2536434 w 2536434"/>
              <a:gd name="connsiteY3" fmla="*/ 3621656 h 6858000"/>
              <a:gd name="connsiteX4" fmla="*/ 662084 w 2536434"/>
              <a:gd name="connsiteY4" fmla="*/ 6374814 h 6858000"/>
              <a:gd name="connsiteX5" fmla="*/ 145436 w 2536434"/>
              <a:gd name="connsiteY5" fmla="*/ 6780599 h 6858000"/>
              <a:gd name="connsiteX6" fmla="*/ 33680 w 2536434"/>
              <a:gd name="connsiteY6" fmla="*/ 6858000 h 6858000"/>
              <a:gd name="connsiteX7" fmla="*/ 0 w 2536434"/>
              <a:gd name="connsiteY7" fmla="*/ 6858000 h 6858000"/>
              <a:gd name="connsiteX8" fmla="*/ 111756 w 2536434"/>
              <a:gd name="connsiteY8" fmla="*/ 6780599 h 6858000"/>
              <a:gd name="connsiteX9" fmla="*/ 628404 w 2536434"/>
              <a:gd name="connsiteY9" fmla="*/ 6374814 h 6858000"/>
              <a:gd name="connsiteX10" fmla="*/ 2502754 w 2536434"/>
              <a:gd name="connsiteY10" fmla="*/ 3621656 h 6858000"/>
              <a:gd name="connsiteX11" fmla="*/ 901855 w 2536434"/>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36434" h="6858000">
                <a:moveTo>
                  <a:pt x="879731" y="0"/>
                </a:moveTo>
                <a:lnTo>
                  <a:pt x="913411" y="0"/>
                </a:lnTo>
                <a:lnTo>
                  <a:pt x="935535" y="14997"/>
                </a:lnTo>
                <a:cubicBezTo>
                  <a:pt x="1962698" y="754641"/>
                  <a:pt x="2536434" y="2093192"/>
                  <a:pt x="2536434" y="3621656"/>
                </a:cubicBezTo>
                <a:cubicBezTo>
                  <a:pt x="2536434" y="4969131"/>
                  <a:pt x="1607709" y="5602839"/>
                  <a:pt x="662084" y="6374814"/>
                </a:cubicBezTo>
                <a:cubicBezTo>
                  <a:pt x="489881" y="6515397"/>
                  <a:pt x="319254" y="6653108"/>
                  <a:pt x="145436" y="6780599"/>
                </a:cubicBezTo>
                <a:lnTo>
                  <a:pt x="33680"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pic>
        <p:nvPicPr>
          <p:cNvPr id="4" name="Picture 3" descr="A group of people sitting on the ground&#10;&#10;Description automatically generated with medium confidence">
            <a:extLst>
              <a:ext uri="{FF2B5EF4-FFF2-40B4-BE49-F238E27FC236}">
                <a16:creationId xmlns:a16="http://schemas.microsoft.com/office/drawing/2014/main" id="{550E970D-EF63-47BF-9262-9CF740CECA66}"/>
              </a:ext>
            </a:extLst>
          </p:cNvPr>
          <p:cNvPicPr>
            <a:picLocks noChangeAspect="1"/>
          </p:cNvPicPr>
          <p:nvPr/>
        </p:nvPicPr>
        <p:blipFill rotWithShape="1">
          <a:blip r:embed="rId2"/>
          <a:srcRect l="8815" r="2" b="2"/>
          <a:stretch/>
        </p:blipFill>
        <p:spPr>
          <a:xfrm>
            <a:off x="2644776" y="10"/>
            <a:ext cx="9547224" cy="6857990"/>
          </a:xfrm>
          <a:custGeom>
            <a:avLst/>
            <a:gdLst/>
            <a:ahLst/>
            <a:cxnLst/>
            <a:rect l="l" t="t" r="r" b="b"/>
            <a:pathLst>
              <a:path w="9547224" h="6858000">
                <a:moveTo>
                  <a:pt x="1623023" y="0"/>
                </a:moveTo>
                <a:lnTo>
                  <a:pt x="2716256" y="0"/>
                </a:lnTo>
                <a:lnTo>
                  <a:pt x="3032455" y="0"/>
                </a:lnTo>
                <a:lnTo>
                  <a:pt x="3496422" y="0"/>
                </a:lnTo>
                <a:lnTo>
                  <a:pt x="5205951" y="0"/>
                </a:lnTo>
                <a:lnTo>
                  <a:pt x="9547224" y="0"/>
                </a:lnTo>
                <a:lnTo>
                  <a:pt x="9547224" y="6858000"/>
                </a:lnTo>
                <a:lnTo>
                  <a:pt x="5205951" y="6858000"/>
                </a:lnTo>
                <a:lnTo>
                  <a:pt x="3496422" y="6858000"/>
                </a:lnTo>
                <a:lnTo>
                  <a:pt x="3032455" y="6858000"/>
                </a:lnTo>
                <a:lnTo>
                  <a:pt x="2716256" y="6858000"/>
                </a:lnTo>
                <a:lnTo>
                  <a:pt x="2502754" y="6858000"/>
                </a:lnTo>
                <a:lnTo>
                  <a:pt x="2390998" y="6780599"/>
                </a:lnTo>
                <a:cubicBezTo>
                  <a:pt x="2217180" y="6653108"/>
                  <a:pt x="2046553" y="6515397"/>
                  <a:pt x="1874350" y="6374814"/>
                </a:cubicBezTo>
                <a:cubicBezTo>
                  <a:pt x="928725" y="5602839"/>
                  <a:pt x="0" y="4969131"/>
                  <a:pt x="0" y="3621656"/>
                </a:cubicBezTo>
                <a:cubicBezTo>
                  <a:pt x="0" y="2093192"/>
                  <a:pt x="573736" y="754641"/>
                  <a:pt x="1600899" y="14997"/>
                </a:cubicBezTo>
                <a:close/>
              </a:path>
            </a:pathLst>
          </a:custGeom>
        </p:spPr>
      </p:pic>
      <p:sp>
        <p:nvSpPr>
          <p:cNvPr id="22" name="Freeform: Shape 21">
            <a:extLst>
              <a:ext uri="{FF2B5EF4-FFF2-40B4-BE49-F238E27FC236}">
                <a16:creationId xmlns:a16="http://schemas.microsoft.com/office/drawing/2014/main" id="{B1F9B6B4-B0C4-45C6-A086-901C960D03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644774" y="0"/>
            <a:ext cx="2756893" cy="6858000"/>
          </a:xfrm>
          <a:custGeom>
            <a:avLst/>
            <a:gdLst>
              <a:gd name="connsiteX0" fmla="*/ 1133870 w 2756893"/>
              <a:gd name="connsiteY0" fmla="*/ 0 h 6858000"/>
              <a:gd name="connsiteX1" fmla="*/ 898082 w 2756893"/>
              <a:gd name="connsiteY1" fmla="*/ 0 h 6858000"/>
              <a:gd name="connsiteX2" fmla="*/ 920668 w 2756893"/>
              <a:gd name="connsiteY2" fmla="*/ 14997 h 6858000"/>
              <a:gd name="connsiteX3" fmla="*/ 2554961 w 2756893"/>
              <a:gd name="connsiteY3" fmla="*/ 3621656 h 6858000"/>
              <a:gd name="connsiteX4" fmla="*/ 641513 w 2756893"/>
              <a:gd name="connsiteY4" fmla="*/ 6374814 h 6858000"/>
              <a:gd name="connsiteX5" fmla="*/ 114086 w 2756893"/>
              <a:gd name="connsiteY5" fmla="*/ 6780599 h 6858000"/>
              <a:gd name="connsiteX6" fmla="*/ 0 w 2756893"/>
              <a:gd name="connsiteY6" fmla="*/ 6858000 h 6858000"/>
              <a:gd name="connsiteX7" fmla="*/ 40637 w 2756893"/>
              <a:gd name="connsiteY7" fmla="*/ 6858000 h 6858000"/>
              <a:gd name="connsiteX8" fmla="*/ 254139 w 2756893"/>
              <a:gd name="connsiteY8" fmla="*/ 6858000 h 6858000"/>
              <a:gd name="connsiteX9" fmla="*/ 365895 w 2756893"/>
              <a:gd name="connsiteY9" fmla="*/ 6780599 h 6858000"/>
              <a:gd name="connsiteX10" fmla="*/ 882543 w 2756893"/>
              <a:gd name="connsiteY10" fmla="*/ 6374814 h 6858000"/>
              <a:gd name="connsiteX11" fmla="*/ 2756893 w 2756893"/>
              <a:gd name="connsiteY11" fmla="*/ 3621656 h 6858000"/>
              <a:gd name="connsiteX12" fmla="*/ 1155994 w 2756893"/>
              <a:gd name="connsiteY12"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756893" h="6858000">
                <a:moveTo>
                  <a:pt x="1133870" y="0"/>
                </a:moveTo>
                <a:lnTo>
                  <a:pt x="898082" y="0"/>
                </a:lnTo>
                <a:lnTo>
                  <a:pt x="920668" y="14997"/>
                </a:lnTo>
                <a:cubicBezTo>
                  <a:pt x="1969257" y="754641"/>
                  <a:pt x="2554961" y="2093192"/>
                  <a:pt x="2554961" y="3621656"/>
                </a:cubicBezTo>
                <a:cubicBezTo>
                  <a:pt x="2554961" y="4969131"/>
                  <a:pt x="1606863" y="5602839"/>
                  <a:pt x="641513" y="6374814"/>
                </a:cubicBezTo>
                <a:cubicBezTo>
                  <a:pt x="465717" y="6515397"/>
                  <a:pt x="291531" y="6653108"/>
                  <a:pt x="114086" y="6780599"/>
                </a:cubicBezTo>
                <a:lnTo>
                  <a:pt x="0" y="6858000"/>
                </a:lnTo>
                <a:lnTo>
                  <a:pt x="40637" y="6858000"/>
                </a:lnTo>
                <a:lnTo>
                  <a:pt x="254139" y="6858000"/>
                </a:lnTo>
                <a:lnTo>
                  <a:pt x="365895" y="6780599"/>
                </a:lnTo>
                <a:cubicBezTo>
                  <a:pt x="539713" y="6653108"/>
                  <a:pt x="710340" y="6515397"/>
                  <a:pt x="882543" y="6374814"/>
                </a:cubicBezTo>
                <a:cubicBezTo>
                  <a:pt x="1828168" y="5602839"/>
                  <a:pt x="2756893" y="4969131"/>
                  <a:pt x="2756893" y="3621656"/>
                </a:cubicBezTo>
                <a:cubicBezTo>
                  <a:pt x="2756893" y="2093192"/>
                  <a:pt x="2183157" y="754641"/>
                  <a:pt x="1155994" y="14997"/>
                </a:cubicBez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8841034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439362D-A797-4A47-A374-99D9011C9CC1}"/>
              </a:ext>
            </a:extLst>
          </p:cNvPr>
          <p:cNvSpPr>
            <a:spLocks noGrp="1"/>
          </p:cNvSpPr>
          <p:nvPr>
            <p:ph type="title"/>
          </p:nvPr>
        </p:nvSpPr>
        <p:spPr>
          <a:xfrm>
            <a:off x="742950" y="742951"/>
            <a:ext cx="3476625" cy="4962524"/>
          </a:xfrm>
        </p:spPr>
        <p:txBody>
          <a:bodyPr>
            <a:normAutofit fontScale="90000"/>
          </a:bodyPr>
          <a:lstStyle/>
          <a:p>
            <a:pPr algn="ctr"/>
            <a:r>
              <a:rPr lang="en-US" sz="4500" i="1" dirty="0">
                <a:solidFill>
                  <a:srgbClr val="FFFF00"/>
                </a:solidFill>
              </a:rPr>
              <a:t>The Pen is mightier than the sword</a:t>
            </a:r>
            <a:br>
              <a:rPr lang="en-US" sz="3000" i="1" dirty="0">
                <a:solidFill>
                  <a:srgbClr val="FFFFFF"/>
                </a:solidFill>
              </a:rPr>
            </a:br>
            <a:br>
              <a:rPr lang="en-US" sz="3000" i="1" dirty="0">
                <a:solidFill>
                  <a:srgbClr val="FFFFFF"/>
                </a:solidFill>
              </a:rPr>
            </a:br>
            <a:r>
              <a:rPr lang="en-US" sz="3000" b="0" dirty="0">
                <a:solidFill>
                  <a:srgbClr val="FFFFFF"/>
                </a:solidFill>
                <a:effectLst/>
                <a:latin typeface="Arial" panose="020B0604020202020204" pitchFamily="34" charset="0"/>
              </a:rPr>
              <a:t>DEFINITION </a:t>
            </a:r>
            <a:r>
              <a:rPr lang="en-US" sz="3000" b="0" i="1" dirty="0">
                <a:solidFill>
                  <a:srgbClr val="FFFFFF"/>
                </a:solidFill>
                <a:effectLst/>
                <a:latin typeface="Arial" panose="020B0604020202020204" pitchFamily="34" charset="0"/>
              </a:rPr>
              <a:t>proverb</a:t>
            </a:r>
            <a:br>
              <a:rPr lang="en-US" sz="3000" b="0" i="0" dirty="0">
                <a:solidFill>
                  <a:srgbClr val="FFFFFF"/>
                </a:solidFill>
                <a:effectLst/>
                <a:latin typeface="Roboto" panose="02000000000000000000" pitchFamily="2" charset="0"/>
              </a:rPr>
            </a:br>
            <a:r>
              <a:rPr lang="en-US" sz="3000" b="0" i="0" dirty="0">
                <a:solidFill>
                  <a:srgbClr val="00B050"/>
                </a:solidFill>
                <a:effectLst/>
                <a:latin typeface="Roboto" panose="02000000000000000000" pitchFamily="2" charset="0"/>
              </a:rPr>
              <a:t>writing is more effective than military power or violence.</a:t>
            </a:r>
            <a:br>
              <a:rPr lang="en-US" sz="3000" b="0" i="0" dirty="0">
                <a:solidFill>
                  <a:srgbClr val="00B050"/>
                </a:solidFill>
                <a:effectLst/>
                <a:latin typeface="Roboto" panose="02000000000000000000" pitchFamily="2" charset="0"/>
              </a:rPr>
            </a:br>
            <a:endParaRPr lang="en-US" sz="3000" i="1" dirty="0">
              <a:solidFill>
                <a:srgbClr val="00B050"/>
              </a:solidFill>
            </a:endParaRPr>
          </a:p>
        </p:txBody>
      </p:sp>
      <p:pic>
        <p:nvPicPr>
          <p:cNvPr id="4" name="Picture 3" descr="A close-up of a logo&#10;&#10;Description automatically generated with low confidence">
            <a:extLst>
              <a:ext uri="{FF2B5EF4-FFF2-40B4-BE49-F238E27FC236}">
                <a16:creationId xmlns:a16="http://schemas.microsoft.com/office/drawing/2014/main" id="{7117C19D-409B-4691-AEFC-37D082A8F711}"/>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5153822" y="1286685"/>
            <a:ext cx="6553545" cy="4292571"/>
          </a:xfrm>
          <a:prstGeom prst="rect">
            <a:avLst/>
          </a:prstGeom>
        </p:spPr>
      </p:pic>
    </p:spTree>
    <p:extLst>
      <p:ext uri="{BB962C8B-B14F-4D97-AF65-F5344CB8AC3E}">
        <p14:creationId xmlns:p14="http://schemas.microsoft.com/office/powerpoint/2010/main" val="25855587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5F879AC3-D4CE-493C-ADC7-06205677F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0"/>
              <a:solidFill>
                <a:schemeClr val="accent1"/>
              </a:solidFill>
              <a:effectLst>
                <a:outerShdw blurRad="38100" dist="25400" dir="5400000" algn="ctr" rotWithShape="0">
                  <a:srgbClr val="6E747A">
                    <a:alpha val="43000"/>
                  </a:srgbClr>
                </a:outerShdw>
              </a:effectLst>
            </a:endParaRPr>
          </a:p>
        </p:txBody>
      </p:sp>
      <p:sp>
        <p:nvSpPr>
          <p:cNvPr id="23" name="Freeform: Shape 22">
            <a:extLst>
              <a:ext uri="{FF2B5EF4-FFF2-40B4-BE49-F238E27FC236}">
                <a16:creationId xmlns:a16="http://schemas.microsoft.com/office/drawing/2014/main" id="{736F0DFD-0954-464F-BF12-DD2E6F6E0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983504" cy="6858000"/>
          </a:xfrm>
          <a:custGeom>
            <a:avLst/>
            <a:gdLst>
              <a:gd name="connsiteX0" fmla="*/ 0 w 1983504"/>
              <a:gd name="connsiteY0" fmla="*/ 0 h 6858000"/>
              <a:gd name="connsiteX1" fmla="*/ 1376658 w 1983504"/>
              <a:gd name="connsiteY1" fmla="*/ 0 h 6858000"/>
              <a:gd name="connsiteX2" fmla="*/ 1690650 w 1983504"/>
              <a:gd name="connsiteY2" fmla="*/ 110269 h 6858000"/>
              <a:gd name="connsiteX3" fmla="*/ 1645361 w 1983504"/>
              <a:gd name="connsiteY3" fmla="*/ 135168 h 6858000"/>
              <a:gd name="connsiteX4" fmla="*/ 1373640 w 1983504"/>
              <a:gd name="connsiteY4" fmla="*/ 71141 h 6858000"/>
              <a:gd name="connsiteX5" fmla="*/ 1319295 w 1983504"/>
              <a:gd name="connsiteY5" fmla="*/ 88927 h 6858000"/>
              <a:gd name="connsiteX6" fmla="*/ 1346468 w 1983504"/>
              <a:gd name="connsiteY6" fmla="*/ 163625 h 6858000"/>
              <a:gd name="connsiteX7" fmla="*/ 1464213 w 1983504"/>
              <a:gd name="connsiteY7" fmla="*/ 192082 h 6858000"/>
              <a:gd name="connsiteX8" fmla="*/ 1648381 w 1983504"/>
              <a:gd name="connsiteY8" fmla="*/ 373491 h 6858000"/>
              <a:gd name="connsiteX9" fmla="*/ 1370620 w 1983504"/>
              <a:gd name="connsiteY9" fmla="*/ 352148 h 6858000"/>
              <a:gd name="connsiteX10" fmla="*/ 1322314 w 1983504"/>
              <a:gd name="connsiteY10" fmla="*/ 394834 h 6858000"/>
              <a:gd name="connsiteX11" fmla="*/ 1304199 w 1983504"/>
              <a:gd name="connsiteY11" fmla="*/ 451747 h 6858000"/>
              <a:gd name="connsiteX12" fmla="*/ 1222682 w 1983504"/>
              <a:gd name="connsiteY12" fmla="*/ 359262 h 6858000"/>
              <a:gd name="connsiteX13" fmla="*/ 1153242 w 1983504"/>
              <a:gd name="connsiteY13" fmla="*/ 334364 h 6858000"/>
              <a:gd name="connsiteX14" fmla="*/ 1132108 w 1983504"/>
              <a:gd name="connsiteY14" fmla="*/ 416176 h 6858000"/>
              <a:gd name="connsiteX15" fmla="*/ 1195509 w 1983504"/>
              <a:gd name="connsiteY15" fmla="*/ 505101 h 6858000"/>
              <a:gd name="connsiteX16" fmla="*/ 1364582 w 1983504"/>
              <a:gd name="connsiteY16" fmla="*/ 558458 h 6858000"/>
              <a:gd name="connsiteX17" fmla="*/ 1183434 w 1983504"/>
              <a:gd name="connsiteY17" fmla="*/ 558458 h 6858000"/>
              <a:gd name="connsiteX18" fmla="*/ 975114 w 1983504"/>
              <a:gd name="connsiteY18" fmla="*/ 522887 h 6858000"/>
              <a:gd name="connsiteX19" fmla="*/ 754716 w 1983504"/>
              <a:gd name="connsiteY19" fmla="*/ 533558 h 6858000"/>
              <a:gd name="connsiteX20" fmla="*/ 546395 w 1983504"/>
              <a:gd name="connsiteY20" fmla="*/ 462417 h 6858000"/>
              <a:gd name="connsiteX21" fmla="*/ 335056 w 1983504"/>
              <a:gd name="connsiteY21" fmla="*/ 465975 h 6858000"/>
              <a:gd name="connsiteX22" fmla="*/ 1270988 w 1983504"/>
              <a:gd name="connsiteY22" fmla="*/ 910606 h 6858000"/>
              <a:gd name="connsiteX23" fmla="*/ 1225701 w 1983504"/>
              <a:gd name="connsiteY23" fmla="*/ 921277 h 6858000"/>
              <a:gd name="connsiteX24" fmla="*/ 1165318 w 1983504"/>
              <a:gd name="connsiteY24" fmla="*/ 949734 h 6858000"/>
              <a:gd name="connsiteX25" fmla="*/ 1210606 w 1983504"/>
              <a:gd name="connsiteY25" fmla="*/ 1006647 h 6858000"/>
              <a:gd name="connsiteX26" fmla="*/ 1455156 w 1983504"/>
              <a:gd name="connsiteY26" fmla="*/ 1113358 h 6858000"/>
              <a:gd name="connsiteX27" fmla="*/ 1515538 w 1983504"/>
              <a:gd name="connsiteY27" fmla="*/ 1220069 h 6858000"/>
              <a:gd name="connsiteX28" fmla="*/ 1440060 w 1983504"/>
              <a:gd name="connsiteY28" fmla="*/ 1209399 h 6858000"/>
              <a:gd name="connsiteX29" fmla="*/ 1373640 w 1983504"/>
              <a:gd name="connsiteY29" fmla="*/ 1230741 h 6858000"/>
              <a:gd name="connsiteX30" fmla="*/ 1400810 w 1983504"/>
              <a:gd name="connsiteY30" fmla="*/ 1365909 h 6858000"/>
              <a:gd name="connsiteX31" fmla="*/ 1748012 w 1983504"/>
              <a:gd name="connsiteY31" fmla="*/ 1540204 h 6858000"/>
              <a:gd name="connsiteX32" fmla="*/ 1778203 w 1983504"/>
              <a:gd name="connsiteY32" fmla="*/ 1597117 h 6858000"/>
              <a:gd name="connsiteX33" fmla="*/ 1735936 w 1983504"/>
              <a:gd name="connsiteY33" fmla="*/ 1636245 h 6858000"/>
              <a:gd name="connsiteX34" fmla="*/ 1624228 w 1983504"/>
              <a:gd name="connsiteY34" fmla="*/ 1657587 h 6858000"/>
              <a:gd name="connsiteX35" fmla="*/ 1781223 w 1983504"/>
              <a:gd name="connsiteY35" fmla="*/ 1849668 h 6858000"/>
              <a:gd name="connsiteX36" fmla="*/ 1838587 w 1983504"/>
              <a:gd name="connsiteY36" fmla="*/ 1903025 h 6858000"/>
              <a:gd name="connsiteX37" fmla="*/ 1938218 w 1983504"/>
              <a:gd name="connsiteY37" fmla="*/ 1984836 h 6858000"/>
              <a:gd name="connsiteX38" fmla="*/ 1938218 w 1983504"/>
              <a:gd name="connsiteY38" fmla="*/ 2013292 h 6858000"/>
              <a:gd name="connsiteX39" fmla="*/ 1805376 w 1983504"/>
              <a:gd name="connsiteY39" fmla="*/ 2102219 h 6858000"/>
              <a:gd name="connsiteX40" fmla="*/ 1563844 w 1983504"/>
              <a:gd name="connsiteY40" fmla="*/ 2077320 h 6858000"/>
              <a:gd name="connsiteX41" fmla="*/ 1920104 w 1983504"/>
              <a:gd name="connsiteY41" fmla="*/ 2208931 h 6858000"/>
              <a:gd name="connsiteX42" fmla="*/ 766792 w 1983504"/>
              <a:gd name="connsiteY42" fmla="*/ 1892353 h 6858000"/>
              <a:gd name="connsiteX43" fmla="*/ 839252 w 1983504"/>
              <a:gd name="connsiteY43" fmla="*/ 1974165 h 6858000"/>
              <a:gd name="connsiteX44" fmla="*/ 1243816 w 1983504"/>
              <a:gd name="connsiteY44" fmla="*/ 2191146 h 6858000"/>
              <a:gd name="connsiteX45" fmla="*/ 1358543 w 1983504"/>
              <a:gd name="connsiteY45" fmla="*/ 2326314 h 6858000"/>
              <a:gd name="connsiteX46" fmla="*/ 1479310 w 1983504"/>
              <a:gd name="connsiteY46" fmla="*/ 2401012 h 6858000"/>
              <a:gd name="connsiteX47" fmla="*/ 1648381 w 1983504"/>
              <a:gd name="connsiteY47" fmla="*/ 2401012 h 6858000"/>
              <a:gd name="connsiteX48" fmla="*/ 1769146 w 1983504"/>
              <a:gd name="connsiteY48" fmla="*/ 2518395 h 6858000"/>
              <a:gd name="connsiteX49" fmla="*/ 1645361 w 1983504"/>
              <a:gd name="connsiteY49" fmla="*/ 2543294 h 6858000"/>
              <a:gd name="connsiteX50" fmla="*/ 1500444 w 1983504"/>
              <a:gd name="connsiteY50" fmla="*/ 2525509 h 6858000"/>
              <a:gd name="connsiteX51" fmla="*/ 1337410 w 1983504"/>
              <a:gd name="connsiteY51" fmla="*/ 2564636 h 6858000"/>
              <a:gd name="connsiteX52" fmla="*/ 1186452 w 1983504"/>
              <a:gd name="connsiteY52" fmla="*/ 2532623 h 6858000"/>
              <a:gd name="connsiteX53" fmla="*/ 1005304 w 1983504"/>
              <a:gd name="connsiteY53" fmla="*/ 2553965 h 6858000"/>
              <a:gd name="connsiteX54" fmla="*/ 947940 w 1983504"/>
              <a:gd name="connsiteY54" fmla="*/ 2692689 h 6858000"/>
              <a:gd name="connsiteX55" fmla="*/ 929826 w 1983504"/>
              <a:gd name="connsiteY55" fmla="*/ 2703362 h 6858000"/>
              <a:gd name="connsiteX56" fmla="*/ 594701 w 1983504"/>
              <a:gd name="connsiteY56" fmla="*/ 2923898 h 6858000"/>
              <a:gd name="connsiteX57" fmla="*/ 501108 w 1983504"/>
              <a:gd name="connsiteY57" fmla="*/ 2941684 h 6858000"/>
              <a:gd name="connsiteX58" fmla="*/ 1053610 w 1983504"/>
              <a:gd name="connsiteY58" fmla="*/ 3329402 h 6858000"/>
              <a:gd name="connsiteX59" fmla="*/ 682256 w 1983504"/>
              <a:gd name="connsiteY59" fmla="*/ 3229805 h 6858000"/>
              <a:gd name="connsiteX60" fmla="*/ 630932 w 1983504"/>
              <a:gd name="connsiteY60" fmla="*/ 3393429 h 6858000"/>
              <a:gd name="connsiteX61" fmla="*/ 806041 w 1983504"/>
              <a:gd name="connsiteY61" fmla="*/ 3539269 h 6858000"/>
              <a:gd name="connsiteX62" fmla="*/ 869444 w 1983504"/>
              <a:gd name="connsiteY62" fmla="*/ 3827390 h 6858000"/>
              <a:gd name="connsiteX63" fmla="*/ 839252 w 1983504"/>
              <a:gd name="connsiteY63" fmla="*/ 4090612 h 6858000"/>
              <a:gd name="connsiteX64" fmla="*/ 763774 w 1983504"/>
              <a:gd name="connsiteY64" fmla="*/ 4172424 h 6858000"/>
              <a:gd name="connsiteX65" fmla="*/ 655085 w 1983504"/>
              <a:gd name="connsiteY65" fmla="*/ 4321821 h 6858000"/>
              <a:gd name="connsiteX66" fmla="*/ 588662 w 1983504"/>
              <a:gd name="connsiteY66" fmla="*/ 4414305 h 6858000"/>
              <a:gd name="connsiteX67" fmla="*/ 356189 w 1983504"/>
              <a:gd name="connsiteY67" fmla="*/ 4378734 h 6858000"/>
              <a:gd name="connsiteX68" fmla="*/ 667160 w 1983504"/>
              <a:gd name="connsiteY68" fmla="*/ 4613499 h 6858000"/>
              <a:gd name="connsiteX69" fmla="*/ 416573 w 1983504"/>
              <a:gd name="connsiteY69" fmla="*/ 4585042 h 6858000"/>
              <a:gd name="connsiteX70" fmla="*/ 335056 w 1983504"/>
              <a:gd name="connsiteY70" fmla="*/ 4602828 h 6858000"/>
              <a:gd name="connsiteX71" fmla="*/ 380342 w 1983504"/>
              <a:gd name="connsiteY71" fmla="*/ 4677526 h 6858000"/>
              <a:gd name="connsiteX72" fmla="*/ 564510 w 1983504"/>
              <a:gd name="connsiteY72" fmla="*/ 4805580 h 6858000"/>
              <a:gd name="connsiteX73" fmla="*/ 944922 w 1983504"/>
              <a:gd name="connsiteY73" fmla="*/ 5154171 h 6858000"/>
              <a:gd name="connsiteX74" fmla="*/ 576586 w 1983504"/>
              <a:gd name="connsiteY74" fmla="*/ 4994104 h 6858000"/>
              <a:gd name="connsiteX75" fmla="*/ 963036 w 1983504"/>
              <a:gd name="connsiteY75" fmla="*/ 5353367 h 6858000"/>
              <a:gd name="connsiteX76" fmla="*/ 1047572 w 1983504"/>
              <a:gd name="connsiteY76" fmla="*/ 5474306 h 6858000"/>
              <a:gd name="connsiteX77" fmla="*/ 1222682 w 1983504"/>
              <a:gd name="connsiteY77" fmla="*/ 5769542 h 6858000"/>
              <a:gd name="connsiteX78" fmla="*/ 1213626 w 1983504"/>
              <a:gd name="connsiteY78" fmla="*/ 5801555 h 6858000"/>
              <a:gd name="connsiteX79" fmla="*/ 1014361 w 1983504"/>
              <a:gd name="connsiteY79" fmla="*/ 5755314 h 6858000"/>
              <a:gd name="connsiteX80" fmla="*/ 1274008 w 1983504"/>
              <a:gd name="connsiteY80" fmla="*/ 6004307 h 6858000"/>
              <a:gd name="connsiteX81" fmla="*/ 1542711 w 1983504"/>
              <a:gd name="connsiteY81" fmla="*/ 6196388 h 6858000"/>
              <a:gd name="connsiteX82" fmla="*/ 1352504 w 1983504"/>
              <a:gd name="connsiteY82" fmla="*/ 6167932 h 6858000"/>
              <a:gd name="connsiteX83" fmla="*/ 1089840 w 1983504"/>
              <a:gd name="connsiteY83" fmla="*/ 6057663 h 6858000"/>
              <a:gd name="connsiteX84" fmla="*/ 999266 w 1983504"/>
              <a:gd name="connsiteY84" fmla="*/ 6100347 h 6858000"/>
              <a:gd name="connsiteX85" fmla="*/ 1246836 w 1983504"/>
              <a:gd name="connsiteY85" fmla="*/ 6281757 h 6858000"/>
              <a:gd name="connsiteX86" fmla="*/ 1388735 w 1983504"/>
              <a:gd name="connsiteY86" fmla="*/ 6367127 h 6858000"/>
              <a:gd name="connsiteX87" fmla="*/ 1446099 w 1983504"/>
              <a:gd name="connsiteY87" fmla="*/ 6431153 h 6858000"/>
              <a:gd name="connsiteX88" fmla="*/ 1609132 w 1983504"/>
              <a:gd name="connsiteY88" fmla="*/ 6658805 h 6858000"/>
              <a:gd name="connsiteX89" fmla="*/ 1983504 w 1983504"/>
              <a:gd name="connsiteY89" fmla="*/ 6858000 h 6858000"/>
              <a:gd name="connsiteX90" fmla="*/ 0 w 1983504"/>
              <a:gd name="connsiteY9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1983504" h="6858000">
                <a:moveTo>
                  <a:pt x="0" y="0"/>
                </a:moveTo>
                <a:lnTo>
                  <a:pt x="1376658" y="0"/>
                </a:lnTo>
                <a:cubicBezTo>
                  <a:pt x="1482328" y="35571"/>
                  <a:pt x="1584980" y="78255"/>
                  <a:pt x="1690650" y="110269"/>
                </a:cubicBezTo>
                <a:cubicBezTo>
                  <a:pt x="1675553" y="145839"/>
                  <a:pt x="1660458" y="138725"/>
                  <a:pt x="1645361" y="135168"/>
                </a:cubicBezTo>
                <a:cubicBezTo>
                  <a:pt x="1554788" y="120941"/>
                  <a:pt x="1461194" y="110269"/>
                  <a:pt x="1373640" y="71141"/>
                </a:cubicBezTo>
                <a:cubicBezTo>
                  <a:pt x="1352504" y="64027"/>
                  <a:pt x="1328352" y="64027"/>
                  <a:pt x="1319295" y="88927"/>
                </a:cubicBezTo>
                <a:cubicBezTo>
                  <a:pt x="1304199" y="124497"/>
                  <a:pt x="1325332" y="145839"/>
                  <a:pt x="1346468" y="163625"/>
                </a:cubicBezTo>
                <a:cubicBezTo>
                  <a:pt x="1382696" y="195638"/>
                  <a:pt x="1424964" y="188525"/>
                  <a:pt x="1464213" y="192082"/>
                </a:cubicBezTo>
                <a:cubicBezTo>
                  <a:pt x="1572902" y="209867"/>
                  <a:pt x="1624228" y="259665"/>
                  <a:pt x="1648381" y="373491"/>
                </a:cubicBezTo>
                <a:cubicBezTo>
                  <a:pt x="1554788" y="327250"/>
                  <a:pt x="1461194" y="384162"/>
                  <a:pt x="1370620" y="352148"/>
                </a:cubicBezTo>
                <a:cubicBezTo>
                  <a:pt x="1346468" y="345034"/>
                  <a:pt x="1310237" y="355706"/>
                  <a:pt x="1322314" y="394834"/>
                </a:cubicBezTo>
                <a:cubicBezTo>
                  <a:pt x="1334390" y="430405"/>
                  <a:pt x="1373640" y="458860"/>
                  <a:pt x="1304199" y="451747"/>
                </a:cubicBezTo>
                <a:cubicBezTo>
                  <a:pt x="1252873" y="448189"/>
                  <a:pt x="1237778" y="405504"/>
                  <a:pt x="1222682" y="359262"/>
                </a:cubicBezTo>
                <a:cubicBezTo>
                  <a:pt x="1210606" y="334364"/>
                  <a:pt x="1177395" y="320135"/>
                  <a:pt x="1153242" y="334364"/>
                </a:cubicBezTo>
                <a:cubicBezTo>
                  <a:pt x="1123051" y="348592"/>
                  <a:pt x="1132108" y="387720"/>
                  <a:pt x="1132108" y="416176"/>
                </a:cubicBezTo>
                <a:cubicBezTo>
                  <a:pt x="1129088" y="469532"/>
                  <a:pt x="1153242" y="494431"/>
                  <a:pt x="1195509" y="505101"/>
                </a:cubicBezTo>
                <a:cubicBezTo>
                  <a:pt x="1246836" y="519330"/>
                  <a:pt x="1298160" y="537116"/>
                  <a:pt x="1364582" y="558458"/>
                </a:cubicBezTo>
                <a:cubicBezTo>
                  <a:pt x="1292122" y="594028"/>
                  <a:pt x="1237778" y="586915"/>
                  <a:pt x="1183434" y="558458"/>
                </a:cubicBezTo>
                <a:cubicBezTo>
                  <a:pt x="1117012" y="526444"/>
                  <a:pt x="1029458" y="483759"/>
                  <a:pt x="975114" y="522887"/>
                </a:cubicBezTo>
                <a:cubicBezTo>
                  <a:pt x="893597" y="579800"/>
                  <a:pt x="827176" y="544229"/>
                  <a:pt x="754716" y="533558"/>
                </a:cubicBezTo>
                <a:cubicBezTo>
                  <a:pt x="603758" y="512216"/>
                  <a:pt x="697352" y="480203"/>
                  <a:pt x="546395" y="462417"/>
                </a:cubicBezTo>
                <a:cubicBezTo>
                  <a:pt x="486012" y="455303"/>
                  <a:pt x="422610" y="426847"/>
                  <a:pt x="335056" y="465975"/>
                </a:cubicBezTo>
                <a:cubicBezTo>
                  <a:pt x="730563" y="672284"/>
                  <a:pt x="917750" y="658055"/>
                  <a:pt x="1270988" y="910606"/>
                </a:cubicBezTo>
                <a:cubicBezTo>
                  <a:pt x="1255893" y="935506"/>
                  <a:pt x="1240798" y="924835"/>
                  <a:pt x="1225701" y="921277"/>
                </a:cubicBezTo>
                <a:cubicBezTo>
                  <a:pt x="1201548" y="917720"/>
                  <a:pt x="1171356" y="903491"/>
                  <a:pt x="1165318" y="949734"/>
                </a:cubicBezTo>
                <a:cubicBezTo>
                  <a:pt x="1162298" y="985305"/>
                  <a:pt x="1180415" y="1003089"/>
                  <a:pt x="1210606" y="1006647"/>
                </a:cubicBezTo>
                <a:cubicBezTo>
                  <a:pt x="1298160" y="1020875"/>
                  <a:pt x="1376658" y="1070674"/>
                  <a:pt x="1455156" y="1113358"/>
                </a:cubicBezTo>
                <a:cubicBezTo>
                  <a:pt x="1491385" y="1131144"/>
                  <a:pt x="1530634" y="1156043"/>
                  <a:pt x="1515538" y="1220069"/>
                </a:cubicBezTo>
                <a:cubicBezTo>
                  <a:pt x="1485348" y="1237855"/>
                  <a:pt x="1464213" y="1212955"/>
                  <a:pt x="1440060" y="1209399"/>
                </a:cubicBezTo>
                <a:cubicBezTo>
                  <a:pt x="1415907" y="1205842"/>
                  <a:pt x="1358543" y="1220069"/>
                  <a:pt x="1373640" y="1230741"/>
                </a:cubicBezTo>
                <a:cubicBezTo>
                  <a:pt x="1443080" y="1269868"/>
                  <a:pt x="1316276" y="1365909"/>
                  <a:pt x="1400810" y="1365909"/>
                </a:cubicBezTo>
                <a:cubicBezTo>
                  <a:pt x="1539691" y="1365909"/>
                  <a:pt x="1615170" y="1536647"/>
                  <a:pt x="1748012" y="1540204"/>
                </a:cubicBezTo>
                <a:cubicBezTo>
                  <a:pt x="1769146" y="1540204"/>
                  <a:pt x="1778203" y="1572219"/>
                  <a:pt x="1778203" y="1597117"/>
                </a:cubicBezTo>
                <a:cubicBezTo>
                  <a:pt x="1778203" y="1629132"/>
                  <a:pt x="1757070" y="1632688"/>
                  <a:pt x="1735936" y="1636245"/>
                </a:cubicBezTo>
                <a:cubicBezTo>
                  <a:pt x="1702725" y="1639802"/>
                  <a:pt x="1666496" y="1597117"/>
                  <a:pt x="1624228" y="1657587"/>
                </a:cubicBezTo>
                <a:cubicBezTo>
                  <a:pt x="1702725" y="1693158"/>
                  <a:pt x="1784242" y="1728729"/>
                  <a:pt x="1781223" y="1849668"/>
                </a:cubicBezTo>
                <a:cubicBezTo>
                  <a:pt x="1781223" y="1881683"/>
                  <a:pt x="1814434" y="1895910"/>
                  <a:pt x="1838587" y="1903025"/>
                </a:cubicBezTo>
                <a:cubicBezTo>
                  <a:pt x="1880854" y="1917252"/>
                  <a:pt x="1914065" y="1938595"/>
                  <a:pt x="1938218" y="1984836"/>
                </a:cubicBezTo>
                <a:cubicBezTo>
                  <a:pt x="1938218" y="1995507"/>
                  <a:pt x="1938218" y="2002622"/>
                  <a:pt x="1938218" y="2013292"/>
                </a:cubicBezTo>
                <a:cubicBezTo>
                  <a:pt x="1932180" y="2123562"/>
                  <a:pt x="1871798" y="2120004"/>
                  <a:pt x="1805376" y="2102219"/>
                </a:cubicBezTo>
                <a:cubicBezTo>
                  <a:pt x="1726878" y="2080877"/>
                  <a:pt x="1648381" y="2038192"/>
                  <a:pt x="1563844" y="2077320"/>
                </a:cubicBezTo>
                <a:cubicBezTo>
                  <a:pt x="1681592" y="2130676"/>
                  <a:pt x="1811414" y="2134233"/>
                  <a:pt x="1920104" y="2208931"/>
                </a:cubicBezTo>
                <a:cubicBezTo>
                  <a:pt x="1515538" y="2223159"/>
                  <a:pt x="1159280" y="1984836"/>
                  <a:pt x="766792" y="1892353"/>
                </a:cubicBezTo>
                <a:cubicBezTo>
                  <a:pt x="778869" y="1952823"/>
                  <a:pt x="812080" y="1967051"/>
                  <a:pt x="839252" y="1974165"/>
                </a:cubicBezTo>
                <a:cubicBezTo>
                  <a:pt x="984170" y="2020407"/>
                  <a:pt x="1110974" y="2112891"/>
                  <a:pt x="1243816" y="2191146"/>
                </a:cubicBezTo>
                <a:cubicBezTo>
                  <a:pt x="1298160" y="2223159"/>
                  <a:pt x="1337410" y="2258731"/>
                  <a:pt x="1358543" y="2326314"/>
                </a:cubicBezTo>
                <a:cubicBezTo>
                  <a:pt x="1376658" y="2390340"/>
                  <a:pt x="1412888" y="2418796"/>
                  <a:pt x="1479310" y="2401012"/>
                </a:cubicBezTo>
                <a:cubicBezTo>
                  <a:pt x="1533654" y="2386784"/>
                  <a:pt x="1591018" y="2393898"/>
                  <a:pt x="1648381" y="2401012"/>
                </a:cubicBezTo>
                <a:cubicBezTo>
                  <a:pt x="1711782" y="2408126"/>
                  <a:pt x="1784242" y="2479267"/>
                  <a:pt x="1769146" y="2518395"/>
                </a:cubicBezTo>
                <a:cubicBezTo>
                  <a:pt x="1738956" y="2582422"/>
                  <a:pt x="1687630" y="2550408"/>
                  <a:pt x="1645361" y="2543294"/>
                </a:cubicBezTo>
                <a:cubicBezTo>
                  <a:pt x="1594036" y="2536181"/>
                  <a:pt x="1500444" y="2518395"/>
                  <a:pt x="1500444" y="2525509"/>
                </a:cubicBezTo>
                <a:cubicBezTo>
                  <a:pt x="1467232" y="2685576"/>
                  <a:pt x="1391754" y="2564636"/>
                  <a:pt x="1337410" y="2564636"/>
                </a:cubicBezTo>
                <a:cubicBezTo>
                  <a:pt x="1286084" y="2564636"/>
                  <a:pt x="1234759" y="2546851"/>
                  <a:pt x="1186452" y="2532623"/>
                </a:cubicBezTo>
                <a:cubicBezTo>
                  <a:pt x="1123051" y="2514837"/>
                  <a:pt x="1065688" y="2546851"/>
                  <a:pt x="1005304" y="2553965"/>
                </a:cubicBezTo>
                <a:cubicBezTo>
                  <a:pt x="950960" y="2561080"/>
                  <a:pt x="981150" y="2653563"/>
                  <a:pt x="947940" y="2692689"/>
                </a:cubicBezTo>
                <a:cubicBezTo>
                  <a:pt x="941903" y="2703362"/>
                  <a:pt x="935864" y="2703362"/>
                  <a:pt x="929826" y="2703362"/>
                </a:cubicBezTo>
                <a:cubicBezTo>
                  <a:pt x="911711" y="2980812"/>
                  <a:pt x="594701" y="2913227"/>
                  <a:pt x="594701" y="2923898"/>
                </a:cubicBezTo>
                <a:cubicBezTo>
                  <a:pt x="567529" y="2941684"/>
                  <a:pt x="534318" y="2899000"/>
                  <a:pt x="501108" y="2941684"/>
                </a:cubicBezTo>
                <a:cubicBezTo>
                  <a:pt x="643007" y="3137322"/>
                  <a:pt x="860386" y="3183563"/>
                  <a:pt x="1053610" y="3329402"/>
                </a:cubicBezTo>
                <a:cubicBezTo>
                  <a:pt x="893597" y="3379202"/>
                  <a:pt x="800002" y="3208463"/>
                  <a:pt x="682256" y="3229805"/>
                </a:cubicBezTo>
                <a:cubicBezTo>
                  <a:pt x="624893" y="3283162"/>
                  <a:pt x="796984" y="3368530"/>
                  <a:pt x="630932" y="3393429"/>
                </a:cubicBezTo>
                <a:cubicBezTo>
                  <a:pt x="703390" y="3439672"/>
                  <a:pt x="754716" y="3485914"/>
                  <a:pt x="806041" y="3539269"/>
                </a:cubicBezTo>
                <a:cubicBezTo>
                  <a:pt x="893597" y="3635309"/>
                  <a:pt x="911711" y="3699337"/>
                  <a:pt x="869444" y="3827390"/>
                </a:cubicBezTo>
                <a:cubicBezTo>
                  <a:pt x="842270" y="3912759"/>
                  <a:pt x="803022" y="3991015"/>
                  <a:pt x="839252" y="4090612"/>
                </a:cubicBezTo>
                <a:cubicBezTo>
                  <a:pt x="863405" y="4158196"/>
                  <a:pt x="854347" y="4204438"/>
                  <a:pt x="763774" y="4172424"/>
                </a:cubicBezTo>
                <a:cubicBezTo>
                  <a:pt x="667160" y="4140411"/>
                  <a:pt x="630932" y="4200882"/>
                  <a:pt x="655085" y="4321821"/>
                </a:cubicBezTo>
                <a:cubicBezTo>
                  <a:pt x="670179" y="4400076"/>
                  <a:pt x="655085" y="4424975"/>
                  <a:pt x="588662" y="4414305"/>
                </a:cubicBezTo>
                <a:cubicBezTo>
                  <a:pt x="516204" y="4403633"/>
                  <a:pt x="446764" y="4353835"/>
                  <a:pt x="356189" y="4378734"/>
                </a:cubicBezTo>
                <a:cubicBezTo>
                  <a:pt x="428648" y="4521016"/>
                  <a:pt x="582626" y="4478331"/>
                  <a:pt x="667160" y="4613499"/>
                </a:cubicBezTo>
                <a:cubicBezTo>
                  <a:pt x="567529" y="4613499"/>
                  <a:pt x="489031" y="4613499"/>
                  <a:pt x="416573" y="4585042"/>
                </a:cubicBezTo>
                <a:cubicBezTo>
                  <a:pt x="386381" y="4574373"/>
                  <a:pt x="353170" y="4560144"/>
                  <a:pt x="335056" y="4602828"/>
                </a:cubicBezTo>
                <a:cubicBezTo>
                  <a:pt x="313920" y="4652628"/>
                  <a:pt x="356189" y="4670412"/>
                  <a:pt x="380342" y="4677526"/>
                </a:cubicBezTo>
                <a:cubicBezTo>
                  <a:pt x="449784" y="4702425"/>
                  <a:pt x="504126" y="4759339"/>
                  <a:pt x="564510" y="4805580"/>
                </a:cubicBezTo>
                <a:cubicBezTo>
                  <a:pt x="694332" y="4905177"/>
                  <a:pt x="836233" y="4990547"/>
                  <a:pt x="944922" y="5154171"/>
                </a:cubicBezTo>
                <a:cubicBezTo>
                  <a:pt x="809060" y="5111487"/>
                  <a:pt x="706410" y="5011889"/>
                  <a:pt x="576586" y="4994104"/>
                </a:cubicBezTo>
                <a:cubicBezTo>
                  <a:pt x="688296" y="5143500"/>
                  <a:pt x="830194" y="5243097"/>
                  <a:pt x="963036" y="5353367"/>
                </a:cubicBezTo>
                <a:cubicBezTo>
                  <a:pt x="1002286" y="5385379"/>
                  <a:pt x="1041534" y="5406721"/>
                  <a:pt x="1047572" y="5474306"/>
                </a:cubicBezTo>
                <a:cubicBezTo>
                  <a:pt x="1065688" y="5605917"/>
                  <a:pt x="1113992" y="5712629"/>
                  <a:pt x="1222682" y="5769542"/>
                </a:cubicBezTo>
                <a:cubicBezTo>
                  <a:pt x="1222682" y="5769542"/>
                  <a:pt x="1216644" y="5790884"/>
                  <a:pt x="1213626" y="5801555"/>
                </a:cubicBezTo>
                <a:cubicBezTo>
                  <a:pt x="1147203" y="5805112"/>
                  <a:pt x="1095878" y="5726858"/>
                  <a:pt x="1014361" y="5755314"/>
                </a:cubicBezTo>
                <a:cubicBezTo>
                  <a:pt x="1095878" y="5862025"/>
                  <a:pt x="1162298" y="5954508"/>
                  <a:pt x="1274008" y="6004307"/>
                </a:cubicBezTo>
                <a:cubicBezTo>
                  <a:pt x="1364582" y="6043434"/>
                  <a:pt x="1476290" y="6068335"/>
                  <a:pt x="1542711" y="6196388"/>
                </a:cubicBezTo>
                <a:cubicBezTo>
                  <a:pt x="1467232" y="6221287"/>
                  <a:pt x="1409868" y="6189274"/>
                  <a:pt x="1352504" y="6167932"/>
                </a:cubicBezTo>
                <a:cubicBezTo>
                  <a:pt x="1264950" y="6132361"/>
                  <a:pt x="1177395" y="6093234"/>
                  <a:pt x="1089840" y="6057663"/>
                </a:cubicBezTo>
                <a:cubicBezTo>
                  <a:pt x="1056628" y="6043434"/>
                  <a:pt x="1020400" y="6036320"/>
                  <a:pt x="999266" y="6100347"/>
                </a:cubicBezTo>
                <a:cubicBezTo>
                  <a:pt x="1110974" y="6114575"/>
                  <a:pt x="1177395" y="6199945"/>
                  <a:pt x="1246836" y="6281757"/>
                </a:cubicBezTo>
                <a:cubicBezTo>
                  <a:pt x="1286084" y="6327999"/>
                  <a:pt x="1319295" y="6388469"/>
                  <a:pt x="1388735" y="6367127"/>
                </a:cubicBezTo>
                <a:cubicBezTo>
                  <a:pt x="1424964" y="6356456"/>
                  <a:pt x="1449118" y="6388469"/>
                  <a:pt x="1446099" y="6431153"/>
                </a:cubicBezTo>
                <a:cubicBezTo>
                  <a:pt x="1431002" y="6580550"/>
                  <a:pt x="1518558" y="6630349"/>
                  <a:pt x="1609132" y="6658805"/>
                </a:cubicBezTo>
                <a:cubicBezTo>
                  <a:pt x="1741974" y="6701489"/>
                  <a:pt x="1859720" y="6786859"/>
                  <a:pt x="1983504" y="6858000"/>
                </a:cubicBezTo>
                <a:lnTo>
                  <a:pt x="0" y="6858000"/>
                </a:ln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pic>
        <p:nvPicPr>
          <p:cNvPr id="16" name="Picture 15" descr="Map&#10;&#10;Description automatically generated">
            <a:extLst>
              <a:ext uri="{FF2B5EF4-FFF2-40B4-BE49-F238E27FC236}">
                <a16:creationId xmlns:a16="http://schemas.microsoft.com/office/drawing/2014/main" id="{6A921482-985B-491F-AFFE-DC5812F8FA0B}"/>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2100650" y="333632"/>
            <a:ext cx="8784258" cy="6388444"/>
          </a:xfrm>
          <a:prstGeom prst="rect">
            <a:avLst/>
          </a:prstGeom>
        </p:spPr>
      </p:pic>
    </p:spTree>
    <p:extLst>
      <p:ext uri="{BB962C8B-B14F-4D97-AF65-F5344CB8AC3E}">
        <p14:creationId xmlns:p14="http://schemas.microsoft.com/office/powerpoint/2010/main" val="6353084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174977-C433-404E-B2F7-97CBA407CB23}"/>
              </a:ext>
            </a:extLst>
          </p:cNvPr>
          <p:cNvSpPr>
            <a:spLocks noGrp="1"/>
          </p:cNvSpPr>
          <p:nvPr>
            <p:ph type="title"/>
          </p:nvPr>
        </p:nvSpPr>
        <p:spPr>
          <a:xfrm>
            <a:off x="4965430" y="629268"/>
            <a:ext cx="6586491" cy="1286160"/>
          </a:xfrm>
        </p:spPr>
        <p:txBody>
          <a:bodyPr vert="horz" lIns="91440" tIns="45720" rIns="91440" bIns="45720" rtlCol="0" anchor="b">
            <a:normAutofit fontScale="90000"/>
          </a:bodyPr>
          <a:lstStyle/>
          <a:p>
            <a:br>
              <a:rPr lang="en-US" sz="1100"/>
            </a:br>
            <a:br>
              <a:rPr lang="en-US" sz="1100"/>
            </a:br>
            <a:br>
              <a:rPr lang="en-US" sz="1100"/>
            </a:br>
            <a:br>
              <a:rPr lang="en-US" sz="1100"/>
            </a:br>
            <a:br>
              <a:rPr lang="en-US" sz="1100"/>
            </a:br>
            <a:br>
              <a:rPr lang="en-US" sz="1100"/>
            </a:br>
            <a:br>
              <a:rPr lang="en-US" sz="1100"/>
            </a:br>
            <a:br>
              <a:rPr lang="en-US" sz="1100"/>
            </a:br>
            <a:br>
              <a:rPr lang="en-US" sz="1100"/>
            </a:br>
            <a:br>
              <a:rPr lang="en-US" sz="1100"/>
            </a:br>
            <a:br>
              <a:rPr lang="en-US" sz="1100"/>
            </a:br>
            <a:br>
              <a:rPr lang="en-US" sz="1100"/>
            </a:br>
            <a:br>
              <a:rPr lang="en-US" sz="1100"/>
            </a:br>
            <a:br>
              <a:rPr lang="en-US" sz="1100"/>
            </a:br>
            <a:br>
              <a:rPr lang="en-US" sz="1100"/>
            </a:br>
            <a:endParaRPr lang="en-US" sz="1100"/>
          </a:p>
        </p:txBody>
      </p:sp>
      <p:sp>
        <p:nvSpPr>
          <p:cNvPr id="11" name="TextBox 10">
            <a:extLst>
              <a:ext uri="{FF2B5EF4-FFF2-40B4-BE49-F238E27FC236}">
                <a16:creationId xmlns:a16="http://schemas.microsoft.com/office/drawing/2014/main" id="{2FFB7589-2F1A-4827-AE9D-DE79EFADB23D}"/>
              </a:ext>
            </a:extLst>
          </p:cNvPr>
          <p:cNvSpPr txBox="1"/>
          <p:nvPr/>
        </p:nvSpPr>
        <p:spPr>
          <a:xfrm>
            <a:off x="4965431" y="716692"/>
            <a:ext cx="6586489" cy="5507127"/>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2000" dirty="0"/>
              <a:t>William and Roxie Hickman Patterson </a:t>
            </a:r>
          </a:p>
          <a:p>
            <a:pPr indent="-228600">
              <a:lnSpc>
                <a:spcPct val="90000"/>
              </a:lnSpc>
              <a:spcAft>
                <a:spcPts val="600"/>
              </a:spcAft>
              <a:buFont typeface="Arial" panose="020B0604020202020204" pitchFamily="34" charset="0"/>
              <a:buChar char="•"/>
            </a:pPr>
            <a:r>
              <a:rPr lang="en-US" sz="2000" dirty="0"/>
              <a:t>William, 1870 – 1934, Center, MS</a:t>
            </a:r>
            <a:br>
              <a:rPr lang="en-US" sz="2000" dirty="0"/>
            </a:br>
            <a:r>
              <a:rPr lang="en-US" sz="2000" b="1" dirty="0"/>
              <a:t>Son of Columbus Patterson, 1842, SC</a:t>
            </a:r>
          </a:p>
          <a:p>
            <a:pPr indent="-228600">
              <a:lnSpc>
                <a:spcPct val="90000"/>
              </a:lnSpc>
              <a:spcAft>
                <a:spcPts val="600"/>
              </a:spcAft>
              <a:buFont typeface="Arial" panose="020B0604020202020204" pitchFamily="34" charset="0"/>
              <a:buChar char="•"/>
            </a:pPr>
            <a:endParaRPr lang="en-US" sz="2000" dirty="0"/>
          </a:p>
          <a:p>
            <a:pPr indent="-228600">
              <a:lnSpc>
                <a:spcPct val="90000"/>
              </a:lnSpc>
              <a:spcAft>
                <a:spcPts val="600"/>
              </a:spcAft>
              <a:buFont typeface="Arial" panose="020B0604020202020204" pitchFamily="34" charset="0"/>
              <a:buChar char="•"/>
            </a:pPr>
            <a:br>
              <a:rPr lang="en-US" sz="2000" dirty="0"/>
            </a:br>
            <a:r>
              <a:rPr lang="en-US" sz="2000" dirty="0"/>
              <a:t>Roxie, 1874-1947, daughter of </a:t>
            </a:r>
            <a:br>
              <a:rPr lang="en-US" sz="2000" dirty="0"/>
            </a:br>
            <a:r>
              <a:rPr lang="en-US" sz="2000" dirty="0"/>
              <a:t>Attala County Judge Harvey Davis</a:t>
            </a:r>
          </a:p>
          <a:p>
            <a:pPr indent="-228600">
              <a:lnSpc>
                <a:spcPct val="90000"/>
              </a:lnSpc>
              <a:spcAft>
                <a:spcPts val="600"/>
              </a:spcAft>
              <a:buFont typeface="Arial" panose="020B0604020202020204" pitchFamily="34" charset="0"/>
              <a:buChar char="•"/>
            </a:pPr>
            <a:endParaRPr lang="en-US" sz="2000" dirty="0"/>
          </a:p>
          <a:p>
            <a:pPr indent="-228600">
              <a:lnSpc>
                <a:spcPct val="90000"/>
              </a:lnSpc>
              <a:spcAft>
                <a:spcPts val="600"/>
              </a:spcAft>
              <a:buFont typeface="Arial" panose="020B0604020202020204" pitchFamily="34" charset="0"/>
              <a:buChar char="•"/>
            </a:pPr>
            <a:r>
              <a:rPr lang="en-US" sz="2000" dirty="0"/>
              <a:t>Columbus, son of William Patterson</a:t>
            </a:r>
          </a:p>
          <a:p>
            <a:pPr indent="-228600">
              <a:lnSpc>
                <a:spcPct val="90000"/>
              </a:lnSpc>
              <a:spcAft>
                <a:spcPts val="600"/>
              </a:spcAft>
              <a:buFont typeface="Arial" panose="020B0604020202020204" pitchFamily="34" charset="0"/>
              <a:buChar char="•"/>
            </a:pPr>
            <a:r>
              <a:rPr lang="en-US" sz="2000" b="1" dirty="0">
                <a:solidFill>
                  <a:srgbClr val="FF0000"/>
                </a:solidFill>
              </a:rPr>
              <a:t>Caroline</a:t>
            </a:r>
            <a:r>
              <a:rPr lang="en-US" sz="2000" dirty="0">
                <a:solidFill>
                  <a:srgbClr val="FF0000"/>
                </a:solidFill>
              </a:rPr>
              <a:t> Patterson</a:t>
            </a:r>
            <a:r>
              <a:rPr lang="en-US" sz="2000" dirty="0"/>
              <a:t>, slave, </a:t>
            </a:r>
            <a:r>
              <a:rPr lang="en-US" sz="2000" b="1" dirty="0">
                <a:solidFill>
                  <a:srgbClr val="FF0000"/>
                </a:solidFill>
              </a:rPr>
              <a:t>1819, SC</a:t>
            </a:r>
          </a:p>
          <a:p>
            <a:pPr indent="-228600">
              <a:lnSpc>
                <a:spcPct val="90000"/>
              </a:lnSpc>
              <a:spcAft>
                <a:spcPts val="600"/>
              </a:spcAft>
              <a:buFont typeface="Arial" panose="020B0604020202020204" pitchFamily="34" charset="0"/>
              <a:buChar char="•"/>
            </a:pPr>
            <a:r>
              <a:rPr lang="en-US" sz="2000" b="1" dirty="0"/>
              <a:t>Center, Attala County, MS </a:t>
            </a:r>
            <a:r>
              <a:rPr lang="en-US" sz="2000" dirty="0"/>
              <a:t>died</a:t>
            </a:r>
          </a:p>
        </p:txBody>
      </p:sp>
      <p:pic>
        <p:nvPicPr>
          <p:cNvPr id="4" name="Picture 3" descr="A picture containing text, old, posing&#10;&#10;Description automatically generated">
            <a:extLst>
              <a:ext uri="{FF2B5EF4-FFF2-40B4-BE49-F238E27FC236}">
                <a16:creationId xmlns:a16="http://schemas.microsoft.com/office/drawing/2014/main" id="{4962DD26-82C4-4F14-A9D3-8D8FE58A6B82}"/>
              </a:ext>
            </a:extLst>
          </p:cNvPr>
          <p:cNvPicPr>
            <a:picLocks noChangeAspect="1"/>
          </p:cNvPicPr>
          <p:nvPr/>
        </p:nvPicPr>
        <p:blipFill rotWithShape="1">
          <a:blip r:embed="rId2"/>
          <a:srcRect l="9944" r="9347"/>
          <a:stretch/>
        </p:blipFill>
        <p:spPr>
          <a:xfrm>
            <a:off x="20" y="10"/>
            <a:ext cx="4635571" cy="6857990"/>
          </a:xfrm>
          <a:prstGeom prst="rect">
            <a:avLst/>
          </a:prstGeom>
          <a:effectLst/>
        </p:spPr>
      </p:pic>
      <p:cxnSp>
        <p:nvCxnSpPr>
          <p:cNvPr id="25" name="Straight Connector 24">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C1C24C"/>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295964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Freeform: Shape 10">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Isosceles Triangle 18">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descr="Text, letter&#10;&#10;Description automatically generated">
            <a:extLst>
              <a:ext uri="{FF2B5EF4-FFF2-40B4-BE49-F238E27FC236}">
                <a16:creationId xmlns:a16="http://schemas.microsoft.com/office/drawing/2014/main" id="{7AE0D227-14A2-4B51-B5B5-EFDE36A1AB08}"/>
              </a:ext>
            </a:extLst>
          </p:cNvPr>
          <p:cNvPicPr>
            <a:picLocks noChangeAspect="1"/>
          </p:cNvPicPr>
          <p:nvPr/>
        </p:nvPicPr>
        <p:blipFill>
          <a:blip r:embed="rId2"/>
          <a:stretch>
            <a:fillRect/>
          </a:stretch>
        </p:blipFill>
        <p:spPr>
          <a:xfrm>
            <a:off x="1519724" y="-1"/>
            <a:ext cx="5227267" cy="6858000"/>
          </a:xfrm>
          <a:prstGeom prst="rect">
            <a:avLst/>
          </a:prstGeom>
          <a:ln>
            <a:noFill/>
          </a:ln>
        </p:spPr>
      </p:pic>
      <p:sp>
        <p:nvSpPr>
          <p:cNvPr id="21" name="Isosceles Triangle 20">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D75603D2-12AC-4D80-BF03-58162A734FE8}"/>
              </a:ext>
            </a:extLst>
          </p:cNvPr>
          <p:cNvSpPr txBox="1"/>
          <p:nvPr/>
        </p:nvSpPr>
        <p:spPr>
          <a:xfrm>
            <a:off x="6842043" y="1480837"/>
            <a:ext cx="5029199" cy="5170646"/>
          </a:xfrm>
          <a:prstGeom prst="rect">
            <a:avLst/>
          </a:prstGeom>
          <a:noFill/>
        </p:spPr>
        <p:txBody>
          <a:bodyPr wrap="square" rtlCol="0">
            <a:spAutoFit/>
          </a:bodyPr>
          <a:lstStyle/>
          <a:p>
            <a:pPr algn="just"/>
            <a:r>
              <a:rPr lang="en-US" sz="2400" b="1" i="0" dirty="0">
                <a:solidFill>
                  <a:srgbClr val="333333"/>
                </a:solidFill>
                <a:effectLst/>
                <a:latin typeface="Mercury SSm A"/>
              </a:rPr>
              <a:t>May 9, 1865</a:t>
            </a:r>
            <a:r>
              <a:rPr lang="en-US" sz="2400" b="0" i="0" dirty="0">
                <a:solidFill>
                  <a:srgbClr val="333333"/>
                </a:solidFill>
                <a:effectLst/>
                <a:latin typeface="Mercury SSm A"/>
              </a:rPr>
              <a:t> – President Andrew Johnson declares that armed resistance and insurrection against the United States is “virtually at an end.”</a:t>
            </a:r>
          </a:p>
          <a:p>
            <a:pPr algn="just"/>
            <a:endParaRPr lang="en-US" sz="2400" b="0" i="0" dirty="0">
              <a:solidFill>
                <a:srgbClr val="333333"/>
              </a:solidFill>
              <a:effectLst/>
              <a:latin typeface="Mercury SSm A"/>
            </a:endParaRPr>
          </a:p>
          <a:p>
            <a:pPr algn="just"/>
            <a:r>
              <a:rPr lang="en-US" sz="2400" b="1" i="0" dirty="0">
                <a:solidFill>
                  <a:srgbClr val="333333"/>
                </a:solidFill>
                <a:effectLst/>
                <a:latin typeface="Mercury SSm A"/>
              </a:rPr>
              <a:t>May 10, 1865</a:t>
            </a:r>
            <a:r>
              <a:rPr lang="en-US" sz="2400" b="0" i="0" dirty="0">
                <a:solidFill>
                  <a:srgbClr val="333333"/>
                </a:solidFill>
                <a:effectLst/>
                <a:latin typeface="Mercury SSm A"/>
              </a:rPr>
              <a:t> – Jefferson Davis is captured.</a:t>
            </a:r>
          </a:p>
          <a:p>
            <a:pPr algn="just"/>
            <a:endParaRPr lang="en-US" sz="2400" b="0" i="0" dirty="0">
              <a:solidFill>
                <a:srgbClr val="333333"/>
              </a:solidFill>
              <a:effectLst/>
              <a:latin typeface="Mercury SSm A"/>
            </a:endParaRPr>
          </a:p>
          <a:p>
            <a:pPr algn="just"/>
            <a:r>
              <a:rPr lang="en-US" sz="2400" b="1" i="0" dirty="0">
                <a:solidFill>
                  <a:srgbClr val="333333"/>
                </a:solidFill>
                <a:effectLst/>
                <a:latin typeface="Mercury SSm A"/>
              </a:rPr>
              <a:t>1865 – Mississippi becomes the first state to enact </a:t>
            </a:r>
            <a:r>
              <a:rPr lang="en-US" sz="2400" b="1" i="0" dirty="0">
                <a:solidFill>
                  <a:srgbClr val="FF0000"/>
                </a:solidFill>
                <a:effectLst/>
                <a:latin typeface="Mercury SSm A"/>
              </a:rPr>
              <a:t>Black Codes </a:t>
            </a:r>
            <a:r>
              <a:rPr lang="en-US" sz="2400" b="0" i="0" dirty="0">
                <a:solidFill>
                  <a:srgbClr val="333333"/>
                </a:solidFill>
                <a:effectLst/>
                <a:latin typeface="Mercury SSm A"/>
              </a:rPr>
              <a:t>that </a:t>
            </a:r>
            <a:r>
              <a:rPr lang="en-US" sz="2400" b="1" i="0" dirty="0">
                <a:solidFill>
                  <a:srgbClr val="FF0000"/>
                </a:solidFill>
                <a:effectLst/>
                <a:latin typeface="Mercury SSm A"/>
              </a:rPr>
              <a:t>restrict the rights and status </a:t>
            </a:r>
            <a:r>
              <a:rPr lang="en-US" sz="2400" b="0" i="0" dirty="0">
                <a:solidFill>
                  <a:srgbClr val="333333"/>
                </a:solidFill>
                <a:effectLst/>
                <a:latin typeface="Mercury SSm A"/>
              </a:rPr>
              <a:t>of African Americans after the Civil War. Other former Confederate states soon follow.</a:t>
            </a:r>
          </a:p>
          <a:p>
            <a:endParaRPr lang="en-US" dirty="0"/>
          </a:p>
        </p:txBody>
      </p:sp>
      <p:sp>
        <p:nvSpPr>
          <p:cNvPr id="2" name="TextBox 1">
            <a:extLst>
              <a:ext uri="{FF2B5EF4-FFF2-40B4-BE49-F238E27FC236}">
                <a16:creationId xmlns:a16="http://schemas.microsoft.com/office/drawing/2014/main" id="{A07E4606-E413-45F2-AE33-F624C1D6D56F}"/>
              </a:ext>
            </a:extLst>
          </p:cNvPr>
          <p:cNvSpPr txBox="1"/>
          <p:nvPr/>
        </p:nvSpPr>
        <p:spPr>
          <a:xfrm>
            <a:off x="320758" y="2359742"/>
            <a:ext cx="1198966" cy="1200329"/>
          </a:xfrm>
          <a:prstGeom prst="rect">
            <a:avLst/>
          </a:prstGeom>
          <a:noFill/>
        </p:spPr>
        <p:txBody>
          <a:bodyPr wrap="square" rtlCol="0">
            <a:spAutoFit/>
          </a:bodyPr>
          <a:lstStyle/>
          <a:p>
            <a:pPr algn="ctr"/>
            <a:r>
              <a:rPr lang="en-US" dirty="0" err="1"/>
              <a:t>Yergers</a:t>
            </a:r>
            <a:endParaRPr lang="en-US" dirty="0"/>
          </a:p>
          <a:p>
            <a:pPr algn="ctr"/>
            <a:r>
              <a:rPr lang="en-US" dirty="0"/>
              <a:t>State </a:t>
            </a:r>
          </a:p>
          <a:p>
            <a:pPr algn="ctr"/>
            <a:r>
              <a:rPr lang="en-US" dirty="0"/>
              <a:t>Printers</a:t>
            </a:r>
          </a:p>
          <a:p>
            <a:pPr algn="ctr"/>
            <a:r>
              <a:rPr lang="en-US" dirty="0"/>
              <a:t>1865</a:t>
            </a:r>
          </a:p>
        </p:txBody>
      </p:sp>
    </p:spTree>
    <p:extLst>
      <p:ext uri="{BB962C8B-B14F-4D97-AF65-F5344CB8AC3E}">
        <p14:creationId xmlns:p14="http://schemas.microsoft.com/office/powerpoint/2010/main" val="5702771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Freeform: Shape 15">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Isosceles Triangle 17">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descr="Text, letter&#10;&#10;Description automatically generated">
            <a:extLst>
              <a:ext uri="{FF2B5EF4-FFF2-40B4-BE49-F238E27FC236}">
                <a16:creationId xmlns:a16="http://schemas.microsoft.com/office/drawing/2014/main" id="{1D32A83B-86C2-432B-9B2C-E6FF55F8852D}"/>
              </a:ext>
            </a:extLst>
          </p:cNvPr>
          <p:cNvPicPr>
            <a:picLocks noChangeAspect="1"/>
          </p:cNvPicPr>
          <p:nvPr/>
        </p:nvPicPr>
        <p:blipFill rotWithShape="1">
          <a:blip r:embed="rId2"/>
          <a:srcRect l="15552" r="16839"/>
          <a:stretch/>
        </p:blipFill>
        <p:spPr>
          <a:xfrm>
            <a:off x="610958" y="643467"/>
            <a:ext cx="9211468" cy="5571065"/>
          </a:xfrm>
          <a:prstGeom prst="rect">
            <a:avLst/>
          </a:prstGeom>
          <a:ln>
            <a:noFill/>
          </a:ln>
        </p:spPr>
      </p:pic>
      <p:sp>
        <p:nvSpPr>
          <p:cNvPr id="20" name="Isosceles Triangle 19">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68DD5DF9-C81F-4F65-8776-3DA7A3A20898}"/>
              </a:ext>
            </a:extLst>
          </p:cNvPr>
          <p:cNvSpPr txBox="1"/>
          <p:nvPr/>
        </p:nvSpPr>
        <p:spPr>
          <a:xfrm>
            <a:off x="9822427" y="2595716"/>
            <a:ext cx="2084438" cy="923330"/>
          </a:xfrm>
          <a:prstGeom prst="rect">
            <a:avLst/>
          </a:prstGeom>
          <a:noFill/>
        </p:spPr>
        <p:txBody>
          <a:bodyPr wrap="square" rtlCol="0">
            <a:spAutoFit/>
          </a:bodyPr>
          <a:lstStyle/>
          <a:p>
            <a:r>
              <a:rPr lang="en-US" b="1" dirty="0"/>
              <a:t>Colonel, PACS, </a:t>
            </a:r>
            <a:r>
              <a:rPr lang="en-US" b="1" dirty="0">
                <a:solidFill>
                  <a:srgbClr val="FF0000"/>
                </a:solidFill>
              </a:rPr>
              <a:t>Military Courts </a:t>
            </a:r>
            <a:r>
              <a:rPr lang="en-US" b="1" dirty="0"/>
              <a:t>04.28.1863</a:t>
            </a:r>
          </a:p>
        </p:txBody>
      </p:sp>
    </p:spTree>
    <p:extLst>
      <p:ext uri="{BB962C8B-B14F-4D97-AF65-F5344CB8AC3E}">
        <p14:creationId xmlns:p14="http://schemas.microsoft.com/office/powerpoint/2010/main" val="16816339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picture containing text, person, wall, person&#10;&#10;Description automatically generated">
            <a:extLst>
              <a:ext uri="{FF2B5EF4-FFF2-40B4-BE49-F238E27FC236}">
                <a16:creationId xmlns:a16="http://schemas.microsoft.com/office/drawing/2014/main" id="{504D48C9-E3E0-449D-A82F-CB950B910915}"/>
              </a:ext>
            </a:extLst>
          </p:cNvPr>
          <p:cNvPicPr>
            <a:picLocks noChangeAspect="1"/>
          </p:cNvPicPr>
          <p:nvPr/>
        </p:nvPicPr>
        <p:blipFill rotWithShape="1">
          <a:blip r:embed="rId2"/>
          <a:srcRect r="3403"/>
          <a:stretch/>
        </p:blipFill>
        <p:spPr>
          <a:xfrm>
            <a:off x="20" y="10"/>
            <a:ext cx="4637226" cy="6857990"/>
          </a:xfrm>
          <a:prstGeom prst="rect">
            <a:avLst/>
          </a:prstGeom>
        </p:spPr>
      </p:pic>
      <p:sp>
        <p:nvSpPr>
          <p:cNvPr id="21" name="Rectangle 18">
            <a:extLst>
              <a:ext uri="{FF2B5EF4-FFF2-40B4-BE49-F238E27FC236}">
                <a16:creationId xmlns:a16="http://schemas.microsoft.com/office/drawing/2014/main" id="{B9951BD9-0868-4CDB-ACD6-9C4209B5E4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4637247" y="0"/>
            <a:ext cx="7554754" cy="6858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B82DDAA-EC94-49DA-89D6-F4A6701E773B}"/>
              </a:ext>
            </a:extLst>
          </p:cNvPr>
          <p:cNvSpPr>
            <a:spLocks noGrp="1"/>
          </p:cNvSpPr>
          <p:nvPr>
            <p:ph type="title"/>
          </p:nvPr>
        </p:nvSpPr>
        <p:spPr>
          <a:xfrm>
            <a:off x="5277328" y="640082"/>
            <a:ext cx="6274591" cy="5249730"/>
          </a:xfrm>
        </p:spPr>
        <p:txBody>
          <a:bodyPr vert="horz" lIns="91440" tIns="45720" rIns="91440" bIns="45720" rtlCol="0" anchor="b">
            <a:normAutofit fontScale="90000"/>
          </a:bodyPr>
          <a:lstStyle/>
          <a:p>
            <a:r>
              <a:rPr lang="en-US" sz="7800" dirty="0">
                <a:solidFill>
                  <a:schemeClr val="bg1"/>
                </a:solidFill>
              </a:rPr>
              <a:t>Francis Brown </a:t>
            </a:r>
            <a:br>
              <a:rPr lang="en-US" sz="4800" dirty="0">
                <a:solidFill>
                  <a:schemeClr val="bg1"/>
                </a:solidFill>
              </a:rPr>
            </a:br>
            <a:r>
              <a:rPr lang="en-US" sz="4800" dirty="0">
                <a:solidFill>
                  <a:schemeClr val="bg1"/>
                </a:solidFill>
              </a:rPr>
              <a:t>1865 – 1905</a:t>
            </a:r>
            <a:br>
              <a:rPr lang="en-US" sz="4800" dirty="0">
                <a:solidFill>
                  <a:schemeClr val="bg1"/>
                </a:solidFill>
              </a:rPr>
            </a:br>
            <a:r>
              <a:rPr lang="en-US" sz="4800" dirty="0">
                <a:solidFill>
                  <a:schemeClr val="bg1"/>
                </a:solidFill>
              </a:rPr>
              <a:t>daughter of </a:t>
            </a:r>
            <a:br>
              <a:rPr lang="en-US" sz="4800" dirty="0">
                <a:solidFill>
                  <a:schemeClr val="bg1"/>
                </a:solidFill>
              </a:rPr>
            </a:br>
            <a:r>
              <a:rPr lang="en-US" sz="4800" dirty="0">
                <a:solidFill>
                  <a:schemeClr val="bg1"/>
                </a:solidFill>
              </a:rPr>
              <a:t>JAP Campbell </a:t>
            </a:r>
            <a:br>
              <a:rPr lang="en-US" sz="4800" dirty="0">
                <a:solidFill>
                  <a:schemeClr val="bg1"/>
                </a:solidFill>
              </a:rPr>
            </a:br>
            <a:r>
              <a:rPr lang="en-US" sz="4800" dirty="0">
                <a:solidFill>
                  <a:schemeClr val="bg1"/>
                </a:solidFill>
              </a:rPr>
              <a:t>1830-1917</a:t>
            </a:r>
            <a:br>
              <a:rPr lang="en-US" sz="4800" dirty="0">
                <a:solidFill>
                  <a:schemeClr val="bg1"/>
                </a:solidFill>
              </a:rPr>
            </a:br>
            <a:r>
              <a:rPr lang="en-US" sz="4800" dirty="0">
                <a:solidFill>
                  <a:schemeClr val="bg1"/>
                </a:solidFill>
              </a:rPr>
              <a:t>Millie Brown, slave</a:t>
            </a:r>
            <a:br>
              <a:rPr lang="en-US" sz="3300" dirty="0">
                <a:solidFill>
                  <a:schemeClr val="bg1"/>
                </a:solidFill>
              </a:rPr>
            </a:br>
            <a:endParaRPr lang="en-US" sz="3300" dirty="0">
              <a:solidFill>
                <a:schemeClr val="bg1"/>
              </a:solidFill>
            </a:endParaRPr>
          </a:p>
        </p:txBody>
      </p:sp>
    </p:spTree>
    <p:extLst>
      <p:ext uri="{BB962C8B-B14F-4D97-AF65-F5344CB8AC3E}">
        <p14:creationId xmlns:p14="http://schemas.microsoft.com/office/powerpoint/2010/main" val="577652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Freeform: Shape 10">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Isosceles Triangle 18">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Isosceles Triangle 20">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D75603D2-12AC-4D80-BF03-58162A734FE8}"/>
              </a:ext>
            </a:extLst>
          </p:cNvPr>
          <p:cNvSpPr txBox="1"/>
          <p:nvPr/>
        </p:nvSpPr>
        <p:spPr>
          <a:xfrm>
            <a:off x="6586195" y="740418"/>
            <a:ext cx="5148605" cy="5693866"/>
          </a:xfrm>
          <a:prstGeom prst="rect">
            <a:avLst/>
          </a:prstGeom>
          <a:noFill/>
        </p:spPr>
        <p:txBody>
          <a:bodyPr wrap="square" rtlCol="0">
            <a:spAutoFit/>
          </a:bodyPr>
          <a:lstStyle/>
          <a:p>
            <a:pPr algn="just"/>
            <a:r>
              <a:rPr lang="en-US" sz="2800" b="1" i="0" dirty="0">
                <a:effectLst/>
                <a:latin typeface="Mercury SSm A"/>
              </a:rPr>
              <a:t>Nov. 1, 1890 – </a:t>
            </a:r>
            <a:r>
              <a:rPr lang="en-US" sz="2800" b="0" i="0" dirty="0">
                <a:effectLst/>
                <a:latin typeface="Mercury SSm A"/>
              </a:rPr>
              <a:t>Mississippi adopts new constitution that greatly diminishes the political power of African Americans by restricting their voting rights. It also creates </a:t>
            </a:r>
            <a:r>
              <a:rPr lang="en-US" sz="2800" b="1" i="0" dirty="0">
                <a:effectLst/>
                <a:latin typeface="Mercury SSm A"/>
              </a:rPr>
              <a:t>racially segregated schools and a new school funding mechanism that allows </a:t>
            </a:r>
            <a:r>
              <a:rPr lang="en-US" sz="2800" b="1" i="0" dirty="0">
                <a:solidFill>
                  <a:schemeClr val="accent4">
                    <a:lumMod val="50000"/>
                  </a:schemeClr>
                </a:solidFill>
                <a:effectLst/>
                <a:latin typeface="Mercury SSm A"/>
              </a:rPr>
              <a:t>wealthy, white school </a:t>
            </a:r>
            <a:r>
              <a:rPr lang="en-US" sz="2800" b="1" i="0" dirty="0">
                <a:effectLst/>
                <a:latin typeface="Mercury SSm A"/>
              </a:rPr>
              <a:t>districts to </a:t>
            </a:r>
            <a:r>
              <a:rPr lang="en-US" sz="2800" b="1" i="0" dirty="0">
                <a:solidFill>
                  <a:srgbClr val="FF0000"/>
                </a:solidFill>
                <a:effectLst/>
                <a:latin typeface="Mercury SSm A"/>
              </a:rPr>
              <a:t>levy taxes </a:t>
            </a:r>
            <a:r>
              <a:rPr lang="en-US" sz="2800" b="1" i="0" dirty="0">
                <a:effectLst/>
                <a:latin typeface="Mercury SSm A"/>
              </a:rPr>
              <a:t>for education revenue far in excess of the taxes </a:t>
            </a:r>
            <a:r>
              <a:rPr lang="en-US" sz="2800" b="0" i="0" dirty="0">
                <a:effectLst/>
                <a:latin typeface="Mercury SSm A"/>
              </a:rPr>
              <a:t>generated in poor, largely African-American districts.</a:t>
            </a:r>
          </a:p>
          <a:p>
            <a:pPr algn="just"/>
            <a:r>
              <a:rPr lang="en-US" sz="2800" b="1" dirty="0">
                <a:solidFill>
                  <a:schemeClr val="accent4">
                    <a:lumMod val="50000"/>
                  </a:schemeClr>
                </a:solidFill>
                <a:latin typeface="Mercury SSm A"/>
              </a:rPr>
              <a:t>          2022 – 1865 = 157 years</a:t>
            </a:r>
            <a:endParaRPr lang="en-US" sz="2800" b="1" dirty="0">
              <a:solidFill>
                <a:schemeClr val="accent4">
                  <a:lumMod val="50000"/>
                </a:schemeClr>
              </a:solidFill>
            </a:endParaRPr>
          </a:p>
        </p:txBody>
      </p:sp>
      <p:sp>
        <p:nvSpPr>
          <p:cNvPr id="2" name="TextBox 1">
            <a:extLst>
              <a:ext uri="{FF2B5EF4-FFF2-40B4-BE49-F238E27FC236}">
                <a16:creationId xmlns:a16="http://schemas.microsoft.com/office/drawing/2014/main" id="{A8BAAD30-CC46-4921-BFCE-CDF647E99236}"/>
              </a:ext>
            </a:extLst>
          </p:cNvPr>
          <p:cNvSpPr txBox="1"/>
          <p:nvPr/>
        </p:nvSpPr>
        <p:spPr>
          <a:xfrm>
            <a:off x="457200" y="288485"/>
            <a:ext cx="5943600" cy="6140142"/>
          </a:xfrm>
          <a:prstGeom prst="rect">
            <a:avLst/>
          </a:prstGeom>
          <a:noFill/>
        </p:spPr>
        <p:txBody>
          <a:bodyPr wrap="square" rtlCol="0">
            <a:spAutoFit/>
          </a:bodyPr>
          <a:lstStyle/>
          <a:p>
            <a:pPr algn="just"/>
            <a:r>
              <a:rPr lang="en-US" sz="3600" dirty="0"/>
              <a:t>Francis Brown marries Ned Meredith, in Attala County, Kosciusko, MS in 1888.</a:t>
            </a:r>
          </a:p>
          <a:p>
            <a:pPr algn="just"/>
            <a:endParaRPr lang="en-US" sz="3600" dirty="0"/>
          </a:p>
          <a:p>
            <a:pPr algn="just"/>
            <a:r>
              <a:rPr lang="en-US" sz="3600" dirty="0"/>
              <a:t>Oral history - Francis was a schoolteacher when they married and was fired after marriage.</a:t>
            </a:r>
          </a:p>
          <a:p>
            <a:pPr algn="just"/>
            <a:endParaRPr lang="en-US" sz="3600" dirty="0"/>
          </a:p>
          <a:p>
            <a:pPr algn="just"/>
            <a:r>
              <a:rPr lang="en-US" sz="3200" b="1" dirty="0">
                <a:solidFill>
                  <a:srgbClr val="FF0000"/>
                </a:solidFill>
              </a:rPr>
              <a:t>Ned Meredith </a:t>
            </a:r>
            <a:r>
              <a:rPr lang="en-US" sz="3600" dirty="0"/>
              <a:t>was illiterate. </a:t>
            </a:r>
            <a:r>
              <a:rPr lang="en-US" sz="3300" b="1" dirty="0">
                <a:solidFill>
                  <a:srgbClr val="FF0000"/>
                </a:solidFill>
              </a:rPr>
              <a:t>Occupation Sharecropper</a:t>
            </a:r>
          </a:p>
        </p:txBody>
      </p:sp>
    </p:spTree>
    <p:extLst>
      <p:ext uri="{BB962C8B-B14F-4D97-AF65-F5344CB8AC3E}">
        <p14:creationId xmlns:p14="http://schemas.microsoft.com/office/powerpoint/2010/main" val="18939570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E312FA6-119B-4136-8A38-BE5C90739244}"/>
              </a:ext>
            </a:extLst>
          </p:cNvPr>
          <p:cNvSpPr>
            <a:spLocks noGrp="1"/>
          </p:cNvSpPr>
          <p:nvPr>
            <p:ph type="title"/>
          </p:nvPr>
        </p:nvSpPr>
        <p:spPr>
          <a:xfrm>
            <a:off x="838200" y="929902"/>
            <a:ext cx="10970342" cy="5188510"/>
          </a:xfrm>
        </p:spPr>
        <p:txBody>
          <a:bodyPr>
            <a:normAutofit fontScale="90000"/>
          </a:bodyPr>
          <a:lstStyle/>
          <a:p>
            <a:br>
              <a:rPr lang="en-US" dirty="0"/>
            </a:br>
            <a:r>
              <a:rPr lang="en-US" dirty="0"/>
              <a:t>Nannie Campbell Yerger, </a:t>
            </a:r>
            <a:r>
              <a:rPr lang="en-US" dirty="0">
                <a:solidFill>
                  <a:srgbClr val="00B050"/>
                </a:solidFill>
              </a:rPr>
              <a:t>$$ </a:t>
            </a:r>
            <a:r>
              <a:rPr lang="en-US" b="1" dirty="0">
                <a:solidFill>
                  <a:srgbClr val="00B050"/>
                </a:solidFill>
              </a:rPr>
              <a:t>social capital</a:t>
            </a:r>
            <a:br>
              <a:rPr lang="en-US" dirty="0"/>
            </a:br>
            <a:br>
              <a:rPr lang="en-US" dirty="0"/>
            </a:br>
            <a:r>
              <a:rPr lang="en-US" dirty="0"/>
              <a:t>Edward Yerger, 1862-1943, son of </a:t>
            </a:r>
            <a:r>
              <a:rPr lang="en-US" b="1" dirty="0"/>
              <a:t>Capt. </a:t>
            </a:r>
            <a:r>
              <a:rPr lang="en-US" dirty="0"/>
              <a:t>William Swan Yerger, 1831-1868, Yazoo City Plantation, Civil War hero, MS Senator, </a:t>
            </a:r>
            <a:r>
              <a:rPr lang="en-US" sz="4400" dirty="0"/>
              <a:t>(1860 owned </a:t>
            </a:r>
            <a:r>
              <a:rPr lang="en-US" sz="4400" b="1" dirty="0">
                <a:solidFill>
                  <a:srgbClr val="00B050"/>
                </a:solidFill>
              </a:rPr>
              <a:t>120 slaves</a:t>
            </a:r>
            <a:r>
              <a:rPr lang="en-US" sz="4400" dirty="0"/>
              <a:t>), Smithsonian</a:t>
            </a:r>
            <a:br>
              <a:rPr lang="en-US" dirty="0"/>
            </a:br>
            <a:br>
              <a:rPr lang="en-US" dirty="0"/>
            </a:br>
            <a:r>
              <a:rPr lang="en-US" dirty="0"/>
              <a:t>Nannie’s grandson, Hinds County Circuit Judge</a:t>
            </a:r>
            <a:br>
              <a:rPr lang="en-US" dirty="0"/>
            </a:br>
            <a:r>
              <a:rPr lang="en-US" dirty="0"/>
              <a:t>Judge Swan Yerger, retired 2006, age 89 now</a:t>
            </a:r>
            <a:br>
              <a:rPr lang="en-US" dirty="0"/>
            </a:br>
            <a:endParaRPr lang="en-US" dirty="0"/>
          </a:p>
        </p:txBody>
      </p:sp>
    </p:spTree>
    <p:extLst>
      <p:ext uri="{BB962C8B-B14F-4D97-AF65-F5344CB8AC3E}">
        <p14:creationId xmlns:p14="http://schemas.microsoft.com/office/powerpoint/2010/main" val="14932910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8B77C-923A-4DC6-A350-F8F342D47D96}"/>
              </a:ext>
            </a:extLst>
          </p:cNvPr>
          <p:cNvSpPr>
            <a:spLocks noGrp="1"/>
          </p:cNvSpPr>
          <p:nvPr>
            <p:ph type="title"/>
          </p:nvPr>
        </p:nvSpPr>
        <p:spPr>
          <a:xfrm>
            <a:off x="688259" y="365125"/>
            <a:ext cx="10864644" cy="5941546"/>
          </a:xfrm>
        </p:spPr>
        <p:txBody>
          <a:bodyPr>
            <a:normAutofit fontScale="90000"/>
          </a:bodyPr>
          <a:lstStyle/>
          <a:p>
            <a:br>
              <a:rPr lang="en-US" dirty="0"/>
            </a:br>
            <a:br>
              <a:rPr lang="en-US" dirty="0"/>
            </a:br>
            <a:br>
              <a:rPr lang="en-US" dirty="0"/>
            </a:br>
            <a:br>
              <a:rPr lang="en-US" dirty="0"/>
            </a:br>
            <a:br>
              <a:rPr lang="en-US" dirty="0"/>
            </a:br>
            <a:r>
              <a:rPr lang="en-US" dirty="0"/>
              <a:t>JAP Campbell &amp; Eugenia Nash Campbell</a:t>
            </a:r>
            <a:br>
              <a:rPr lang="en-US" dirty="0"/>
            </a:br>
            <a:r>
              <a:rPr lang="en-US" dirty="0"/>
              <a:t>Children - Occupations:</a:t>
            </a:r>
            <a:br>
              <a:rPr lang="en-US" dirty="0"/>
            </a:br>
            <a:r>
              <a:rPr lang="en-US" sz="3200" dirty="0"/>
              <a:t>Josiah Abigail Patterson </a:t>
            </a:r>
            <a:r>
              <a:rPr lang="en-US" sz="3200" u="sng" dirty="0"/>
              <a:t>Campbell Jr., </a:t>
            </a:r>
            <a:r>
              <a:rPr lang="en-US" sz="3200" dirty="0"/>
              <a:t>1858-1905, Businesses </a:t>
            </a:r>
            <a:br>
              <a:rPr lang="en-US" sz="3200" dirty="0"/>
            </a:br>
            <a:r>
              <a:rPr lang="en-US" sz="3200" b="1" dirty="0">
                <a:solidFill>
                  <a:srgbClr val="00B050"/>
                </a:solidFill>
              </a:rPr>
              <a:t>Harmon Publishing Company</a:t>
            </a:r>
            <a:r>
              <a:rPr lang="en-US" sz="3200" dirty="0"/>
              <a:t>, printing business</a:t>
            </a:r>
            <a:br>
              <a:rPr lang="en-US" sz="3200" dirty="0"/>
            </a:br>
            <a:r>
              <a:rPr lang="en-US" sz="3200" b="1" dirty="0">
                <a:solidFill>
                  <a:srgbClr val="00B050"/>
                </a:solidFill>
              </a:rPr>
              <a:t>Large Plantation interest</a:t>
            </a:r>
            <a:r>
              <a:rPr lang="en-US" sz="3200" dirty="0"/>
              <a:t>, Mississippi Delta, </a:t>
            </a:r>
            <a:r>
              <a:rPr lang="en-US" sz="3200" b="1" dirty="0">
                <a:solidFill>
                  <a:srgbClr val="00B050"/>
                </a:solidFill>
              </a:rPr>
              <a:t>sharecroppers</a:t>
            </a:r>
            <a:br>
              <a:rPr lang="en-US" sz="3200" dirty="0"/>
            </a:br>
            <a:br>
              <a:rPr lang="en-US" sz="3200" dirty="0"/>
            </a:br>
            <a:r>
              <a:rPr lang="en-US" sz="3200" b="1" dirty="0"/>
              <a:t>Minnie</a:t>
            </a:r>
            <a:r>
              <a:rPr lang="en-US" sz="3200" dirty="0"/>
              <a:t> Campbell Dameron, Leadership, </a:t>
            </a:r>
            <a:br>
              <a:rPr lang="en-US" sz="3200" dirty="0"/>
            </a:br>
            <a:r>
              <a:rPr lang="en-US" sz="3200" dirty="0"/>
              <a:t>Daughters of the Confederacy</a:t>
            </a:r>
            <a:br>
              <a:rPr lang="en-US" sz="3200" dirty="0"/>
            </a:br>
            <a:br>
              <a:rPr lang="en-US" sz="3200" dirty="0"/>
            </a:br>
            <a:r>
              <a:rPr lang="en-US" sz="3200" b="1" dirty="0"/>
              <a:t>Nannie</a:t>
            </a:r>
            <a:r>
              <a:rPr lang="en-US" sz="3200" dirty="0"/>
              <a:t> Campbell Yerger, Leadership, wife of Edward Yerger</a:t>
            </a:r>
            <a:br>
              <a:rPr lang="en-US" sz="3200" dirty="0"/>
            </a:br>
            <a:r>
              <a:rPr lang="en-US" sz="3200" dirty="0"/>
              <a:t>Daughters of the Confederacy</a:t>
            </a:r>
            <a:br>
              <a:rPr lang="en-US" sz="4400" dirty="0"/>
            </a:br>
            <a:br>
              <a:rPr lang="en-US" dirty="0"/>
            </a:br>
            <a:br>
              <a:rPr lang="en-US" dirty="0"/>
            </a:br>
            <a:br>
              <a:rPr lang="en-US" dirty="0"/>
            </a:br>
            <a:br>
              <a:rPr lang="en-US" dirty="0"/>
            </a:br>
            <a:endParaRPr lang="en-US" dirty="0"/>
          </a:p>
        </p:txBody>
      </p:sp>
    </p:spTree>
    <p:extLst>
      <p:ext uri="{BB962C8B-B14F-4D97-AF65-F5344CB8AC3E}">
        <p14:creationId xmlns:p14="http://schemas.microsoft.com/office/powerpoint/2010/main" val="8765795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4" descr="A group of children posing for a photo&#10;&#10;Description automatically generated with medium confidence">
            <a:extLst>
              <a:ext uri="{FF2B5EF4-FFF2-40B4-BE49-F238E27FC236}">
                <a16:creationId xmlns:a16="http://schemas.microsoft.com/office/drawing/2014/main" id="{F9449DE3-7D79-44D7-87AD-D6B6A16A4EAA}"/>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t="6770" b="12003"/>
          <a:stretch/>
        </p:blipFill>
        <p:spPr>
          <a:xfrm>
            <a:off x="-3047" y="10"/>
            <a:ext cx="12191999" cy="6857990"/>
          </a:xfrm>
          <a:prstGeom prst="rect">
            <a:avLst/>
          </a:prstGeom>
        </p:spPr>
      </p:pic>
      <p:sp>
        <p:nvSpPr>
          <p:cNvPr id="32" name="Rectangle 31">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id="{8363AF51-67AE-4299-AAF0-1F3AAFCC0062}"/>
              </a:ext>
            </a:extLst>
          </p:cNvPr>
          <p:cNvSpPr>
            <a:spLocks noGrp="1"/>
          </p:cNvSpPr>
          <p:nvPr>
            <p:ph type="title"/>
          </p:nvPr>
        </p:nvSpPr>
        <p:spPr>
          <a:xfrm>
            <a:off x="1097280" y="325550"/>
            <a:ext cx="10058400" cy="3574778"/>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br>
              <a:rPr lang="en-US" sz="4800">
                <a:solidFill>
                  <a:srgbClr val="FFFFFF"/>
                </a:solidFill>
              </a:rPr>
            </a:br>
            <a:br>
              <a:rPr lang="en-US" sz="4800">
                <a:solidFill>
                  <a:srgbClr val="FFFFFF"/>
                </a:solidFill>
              </a:rPr>
            </a:br>
            <a:br>
              <a:rPr lang="en-US" sz="4800">
                <a:solidFill>
                  <a:srgbClr val="FFFFFF"/>
                </a:solidFill>
              </a:rPr>
            </a:br>
            <a:br>
              <a:rPr lang="en-US" sz="4800">
                <a:solidFill>
                  <a:srgbClr val="FFFFFF"/>
                </a:solidFill>
              </a:rPr>
            </a:br>
            <a:endParaRPr lang="en-US" sz="4800">
              <a:solidFill>
                <a:srgbClr val="FFFFFF"/>
              </a:solidFill>
            </a:endParaRPr>
          </a:p>
        </p:txBody>
      </p:sp>
      <p:sp>
        <p:nvSpPr>
          <p:cNvPr id="27" name="TextBox 26">
            <a:extLst>
              <a:ext uri="{FF2B5EF4-FFF2-40B4-BE49-F238E27FC236}">
                <a16:creationId xmlns:a16="http://schemas.microsoft.com/office/drawing/2014/main" id="{6079A896-75EF-4AD7-BDAD-49FFC57F9AB8}"/>
              </a:ext>
            </a:extLst>
          </p:cNvPr>
          <p:cNvSpPr txBox="1"/>
          <p:nvPr/>
        </p:nvSpPr>
        <p:spPr>
          <a:xfrm>
            <a:off x="1094233" y="-36708"/>
            <a:ext cx="6875875" cy="830997"/>
          </a:xfrm>
          <a:prstGeom prst="rect">
            <a:avLst/>
          </a:prstGeom>
          <a:noFill/>
        </p:spPr>
        <p:txBody>
          <a:bodyPr wrap="square" rtlCol="0">
            <a:spAutoFit/>
          </a:bodyPr>
          <a:lstStyle/>
          <a:p>
            <a:r>
              <a:rPr lang="en-US" sz="4800" dirty="0"/>
              <a:t>Sharecropping Family</a:t>
            </a:r>
          </a:p>
        </p:txBody>
      </p:sp>
    </p:spTree>
    <p:extLst>
      <p:ext uri="{BB962C8B-B14F-4D97-AF65-F5344CB8AC3E}">
        <p14:creationId xmlns:p14="http://schemas.microsoft.com/office/powerpoint/2010/main" val="3852838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4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Text&#10;&#10;Description automatically generated with medium confidence">
            <a:extLst>
              <a:ext uri="{FF2B5EF4-FFF2-40B4-BE49-F238E27FC236}">
                <a16:creationId xmlns:a16="http://schemas.microsoft.com/office/drawing/2014/main" id="{3AE6BDF8-68FE-4A75-B71A-368F08A13557}"/>
              </a:ext>
            </a:extLst>
          </p:cNvPr>
          <p:cNvPicPr>
            <a:picLocks noChangeAspect="1"/>
          </p:cNvPicPr>
          <p:nvPr/>
        </p:nvPicPr>
        <p:blipFill rotWithShape="1">
          <a:blip r:embed="rId2"/>
          <a:srcRect l="40008" t="6486" r="42998" b="2507"/>
          <a:stretch/>
        </p:blipFill>
        <p:spPr>
          <a:xfrm>
            <a:off x="3953435" y="329451"/>
            <a:ext cx="3738283" cy="6199097"/>
          </a:xfrm>
          <a:prstGeom prst="rect">
            <a:avLst/>
          </a:prstGeom>
        </p:spPr>
      </p:pic>
      <p:pic>
        <p:nvPicPr>
          <p:cNvPr id="8" name="Picture 7" descr="A close-up of a tombstone&#10;&#10;Description automatically generated with low confidence">
            <a:extLst>
              <a:ext uri="{FF2B5EF4-FFF2-40B4-BE49-F238E27FC236}">
                <a16:creationId xmlns:a16="http://schemas.microsoft.com/office/drawing/2014/main" id="{3806E98A-0F8A-4E7A-A012-D75828E989C0}"/>
              </a:ext>
            </a:extLst>
          </p:cNvPr>
          <p:cNvPicPr>
            <a:picLocks noChangeAspect="1"/>
          </p:cNvPicPr>
          <p:nvPr/>
        </p:nvPicPr>
        <p:blipFill rotWithShape="1">
          <a:blip r:embed="rId3"/>
          <a:srcRect l="41173" t="1087" r="41633" b="3479"/>
          <a:stretch/>
        </p:blipFill>
        <p:spPr>
          <a:xfrm>
            <a:off x="7947212" y="336177"/>
            <a:ext cx="3637426" cy="6199096"/>
          </a:xfrm>
          <a:prstGeom prst="rect">
            <a:avLst/>
          </a:prstGeom>
        </p:spPr>
      </p:pic>
      <p:sp>
        <p:nvSpPr>
          <p:cNvPr id="2" name="TextBox 1">
            <a:extLst>
              <a:ext uri="{FF2B5EF4-FFF2-40B4-BE49-F238E27FC236}">
                <a16:creationId xmlns:a16="http://schemas.microsoft.com/office/drawing/2014/main" id="{F335E744-D89E-484A-B044-EB4D92613021}"/>
              </a:ext>
            </a:extLst>
          </p:cNvPr>
          <p:cNvSpPr txBox="1"/>
          <p:nvPr/>
        </p:nvSpPr>
        <p:spPr>
          <a:xfrm>
            <a:off x="443753" y="497541"/>
            <a:ext cx="3415552" cy="5693866"/>
          </a:xfrm>
          <a:prstGeom prst="rect">
            <a:avLst/>
          </a:prstGeom>
          <a:noFill/>
        </p:spPr>
        <p:txBody>
          <a:bodyPr wrap="square" rtlCol="0">
            <a:spAutoFit/>
          </a:bodyPr>
          <a:lstStyle/>
          <a:p>
            <a:r>
              <a:rPr lang="en-US" sz="2800" b="1" dirty="0">
                <a:latin typeface="Abadi" panose="020B0604020104020204" pitchFamily="34" charset="0"/>
              </a:rPr>
              <a:t>Edward Meredith</a:t>
            </a:r>
          </a:p>
          <a:p>
            <a:r>
              <a:rPr lang="en-US" sz="2800" dirty="0">
                <a:latin typeface="Abadi" panose="020B0604020104020204" pitchFamily="34" charset="0"/>
              </a:rPr>
              <a:t>obtained a </a:t>
            </a:r>
            <a:r>
              <a:rPr lang="en-US" sz="2800" dirty="0">
                <a:solidFill>
                  <a:srgbClr val="00B050"/>
                </a:solidFill>
                <a:latin typeface="Abadi" panose="020B0604020104020204" pitchFamily="34" charset="0"/>
              </a:rPr>
              <a:t>land grant </a:t>
            </a:r>
            <a:r>
              <a:rPr lang="en-US" sz="2800" b="1" dirty="0">
                <a:solidFill>
                  <a:srgbClr val="00B050"/>
                </a:solidFill>
                <a:latin typeface="Abadi" panose="020B0604020104020204" pitchFamily="34" charset="0"/>
              </a:rPr>
              <a:t>698 acres </a:t>
            </a:r>
            <a:r>
              <a:rPr lang="en-US" sz="2800" dirty="0">
                <a:latin typeface="Abadi" panose="020B0604020104020204" pitchFamily="34" charset="0"/>
              </a:rPr>
              <a:t>from </a:t>
            </a:r>
            <a:r>
              <a:rPr lang="en-US" sz="2800" dirty="0">
                <a:solidFill>
                  <a:srgbClr val="00B050"/>
                </a:solidFill>
                <a:latin typeface="Abadi" panose="020B0604020104020204" pitchFamily="34" charset="0"/>
              </a:rPr>
              <a:t>1841-1846</a:t>
            </a:r>
            <a:r>
              <a:rPr lang="en-US" sz="2800" dirty="0">
                <a:latin typeface="Abadi" panose="020B0604020104020204" pitchFamily="34" charset="0"/>
              </a:rPr>
              <a:t> of former Choctaw land in Attala County</a:t>
            </a:r>
          </a:p>
          <a:p>
            <a:endParaRPr lang="en-US" sz="2800" dirty="0">
              <a:latin typeface="Abadi" panose="020B0604020104020204" pitchFamily="34" charset="0"/>
            </a:endParaRPr>
          </a:p>
          <a:p>
            <a:r>
              <a:rPr lang="en-US" sz="2800" b="1" dirty="0">
                <a:latin typeface="Abadi" panose="020B0604020104020204" pitchFamily="34" charset="0"/>
              </a:rPr>
              <a:t>Sam Cobb </a:t>
            </a:r>
            <a:r>
              <a:rPr lang="en-US" sz="2800" dirty="0">
                <a:latin typeface="Abadi" panose="020B0604020104020204" pitchFamily="34" charset="0"/>
              </a:rPr>
              <a:t>was forced to flee his log cabin on the Natchez Trace Rd. after 1830. promises null &amp; void.. </a:t>
            </a:r>
            <a:r>
              <a:rPr lang="en-US" sz="2800" b="1" dirty="0">
                <a:solidFill>
                  <a:srgbClr val="FF0000"/>
                </a:solidFill>
                <a:latin typeface="Abadi" panose="020B0604020104020204" pitchFamily="34" charset="0"/>
              </a:rPr>
              <a:t>WAR 1812</a:t>
            </a:r>
          </a:p>
        </p:txBody>
      </p:sp>
    </p:spTree>
    <p:extLst>
      <p:ext uri="{BB962C8B-B14F-4D97-AF65-F5344CB8AC3E}">
        <p14:creationId xmlns:p14="http://schemas.microsoft.com/office/powerpoint/2010/main" val="1607903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Freeform: Shape 12">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Shape 18">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Isosceles Triangle 20">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descr="A picture containing text&#10;&#10;Description automatically generated">
            <a:extLst>
              <a:ext uri="{FF2B5EF4-FFF2-40B4-BE49-F238E27FC236}">
                <a16:creationId xmlns:a16="http://schemas.microsoft.com/office/drawing/2014/main" id="{B1AA9906-569C-4330-838D-EA088A1B40AD}"/>
              </a:ext>
            </a:extLst>
          </p:cNvPr>
          <p:cNvPicPr>
            <a:picLocks noChangeAspect="1"/>
          </p:cNvPicPr>
          <p:nvPr/>
        </p:nvPicPr>
        <p:blipFill>
          <a:blip r:embed="rId2"/>
          <a:stretch>
            <a:fillRect/>
          </a:stretch>
        </p:blipFill>
        <p:spPr>
          <a:xfrm>
            <a:off x="1318665" y="166458"/>
            <a:ext cx="5047768" cy="6403057"/>
          </a:xfrm>
          <a:prstGeom prst="rect">
            <a:avLst/>
          </a:prstGeom>
          <a:ln>
            <a:noFill/>
          </a:ln>
        </p:spPr>
      </p:pic>
      <p:sp>
        <p:nvSpPr>
          <p:cNvPr id="23" name="Isosceles Triangle 22">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06CC13B5-293E-4368-A0F9-5C194FDF77A7}"/>
              </a:ext>
            </a:extLst>
          </p:cNvPr>
          <p:cNvSpPr txBox="1"/>
          <p:nvPr/>
        </p:nvSpPr>
        <p:spPr>
          <a:xfrm>
            <a:off x="6489290" y="1297858"/>
            <a:ext cx="5329083" cy="3970318"/>
          </a:xfrm>
          <a:prstGeom prst="rect">
            <a:avLst/>
          </a:prstGeom>
          <a:noFill/>
        </p:spPr>
        <p:txBody>
          <a:bodyPr wrap="square" rtlCol="0">
            <a:spAutoFit/>
          </a:bodyPr>
          <a:lstStyle/>
          <a:p>
            <a:r>
              <a:rPr lang="en-US" sz="3600" dirty="0"/>
              <a:t>JAP Campbell</a:t>
            </a:r>
          </a:p>
          <a:p>
            <a:r>
              <a:rPr lang="en-US" sz="3600" dirty="0"/>
              <a:t>1860 Slave Schedule</a:t>
            </a:r>
          </a:p>
          <a:p>
            <a:r>
              <a:rPr lang="en-US" sz="3600" dirty="0"/>
              <a:t>Kosciusko, Attala Co, MS </a:t>
            </a:r>
          </a:p>
          <a:p>
            <a:r>
              <a:rPr lang="en-US" sz="3600" b="1" dirty="0">
                <a:solidFill>
                  <a:srgbClr val="00B050"/>
                </a:solidFill>
              </a:rPr>
              <a:t>7 slaves</a:t>
            </a:r>
          </a:p>
          <a:p>
            <a:endParaRPr lang="en-US" sz="3600" dirty="0"/>
          </a:p>
          <a:p>
            <a:r>
              <a:rPr lang="en-US" sz="3600" dirty="0"/>
              <a:t>Another schedule </a:t>
            </a:r>
          </a:p>
          <a:p>
            <a:r>
              <a:rPr lang="en-US" sz="3600" b="1" dirty="0">
                <a:solidFill>
                  <a:srgbClr val="00B050"/>
                </a:solidFill>
              </a:rPr>
              <a:t>11 slaves</a:t>
            </a:r>
          </a:p>
        </p:txBody>
      </p:sp>
    </p:spTree>
    <p:extLst>
      <p:ext uri="{BB962C8B-B14F-4D97-AF65-F5344CB8AC3E}">
        <p14:creationId xmlns:p14="http://schemas.microsoft.com/office/powerpoint/2010/main" val="14629800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pic>
        <p:nvPicPr>
          <p:cNvPr id="4" name="Picture 3" descr="Diagram&#10;&#10;Description automatically generated">
            <a:extLst>
              <a:ext uri="{FF2B5EF4-FFF2-40B4-BE49-F238E27FC236}">
                <a16:creationId xmlns:a16="http://schemas.microsoft.com/office/drawing/2014/main" id="{9750B616-17CC-4526-91F4-C69E1C582A61}"/>
              </a:ext>
            </a:extLst>
          </p:cNvPr>
          <p:cNvPicPr>
            <a:picLocks noChangeAspect="1"/>
          </p:cNvPicPr>
          <p:nvPr/>
        </p:nvPicPr>
        <p:blipFill rotWithShape="1">
          <a:blip r:embed="rId2"/>
          <a:srcRect l="24652" t="13218" r="26913" b="1892"/>
          <a:stretch/>
        </p:blipFill>
        <p:spPr>
          <a:xfrm>
            <a:off x="357961" y="1282"/>
            <a:ext cx="5905187" cy="6856718"/>
          </a:xfrm>
          <a:prstGeom prst="rect">
            <a:avLst/>
          </a:prstGeom>
        </p:spPr>
      </p:pic>
      <p:sp>
        <p:nvSpPr>
          <p:cNvPr id="2" name="TextBox 1">
            <a:extLst>
              <a:ext uri="{FF2B5EF4-FFF2-40B4-BE49-F238E27FC236}">
                <a16:creationId xmlns:a16="http://schemas.microsoft.com/office/drawing/2014/main" id="{EDCFE682-B038-465F-8F40-25896A937AF4}"/>
              </a:ext>
            </a:extLst>
          </p:cNvPr>
          <p:cNvSpPr txBox="1"/>
          <p:nvPr/>
        </p:nvSpPr>
        <p:spPr>
          <a:xfrm>
            <a:off x="6371303" y="1807535"/>
            <a:ext cx="5462736" cy="1938992"/>
          </a:xfrm>
          <a:prstGeom prst="rect">
            <a:avLst/>
          </a:prstGeom>
          <a:noFill/>
        </p:spPr>
        <p:txBody>
          <a:bodyPr wrap="square" rtlCol="0">
            <a:spAutoFit/>
          </a:bodyPr>
          <a:lstStyle/>
          <a:p>
            <a:r>
              <a:rPr lang="en-US" sz="4000" dirty="0"/>
              <a:t>Millie Brown, 1844</a:t>
            </a:r>
          </a:p>
          <a:p>
            <a:r>
              <a:rPr lang="en-US" sz="4000" b="1" dirty="0"/>
              <a:t>Age 21 </a:t>
            </a:r>
            <a:r>
              <a:rPr lang="en-US" sz="4000" dirty="0"/>
              <a:t>when Francis was born in 1865</a:t>
            </a:r>
          </a:p>
        </p:txBody>
      </p:sp>
    </p:spTree>
    <p:extLst>
      <p:ext uri="{BB962C8B-B14F-4D97-AF65-F5344CB8AC3E}">
        <p14:creationId xmlns:p14="http://schemas.microsoft.com/office/powerpoint/2010/main" val="12332545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ext&#10;&#10;Description automatically generated">
            <a:extLst>
              <a:ext uri="{FF2B5EF4-FFF2-40B4-BE49-F238E27FC236}">
                <a16:creationId xmlns:a16="http://schemas.microsoft.com/office/drawing/2014/main" id="{3C1B8A2D-B92A-4650-BC80-BC23AB82E9C6}"/>
              </a:ext>
            </a:extLst>
          </p:cNvPr>
          <p:cNvPicPr>
            <a:picLocks noChangeAspect="1"/>
          </p:cNvPicPr>
          <p:nvPr/>
        </p:nvPicPr>
        <p:blipFill rotWithShape="1">
          <a:blip r:embed="rId2"/>
          <a:srcRect l="2445" r="3440"/>
          <a:stretch/>
        </p:blipFill>
        <p:spPr>
          <a:xfrm>
            <a:off x="1401097" y="0"/>
            <a:ext cx="9291484" cy="6858000"/>
          </a:xfrm>
          <a:prstGeom prst="rect">
            <a:avLst/>
          </a:prstGeom>
        </p:spPr>
      </p:pic>
      <p:sp>
        <p:nvSpPr>
          <p:cNvPr id="3" name="TextBox 2">
            <a:extLst>
              <a:ext uri="{FF2B5EF4-FFF2-40B4-BE49-F238E27FC236}">
                <a16:creationId xmlns:a16="http://schemas.microsoft.com/office/drawing/2014/main" id="{107A70AB-78E6-43F5-BABE-1F0A533E73E1}"/>
              </a:ext>
            </a:extLst>
          </p:cNvPr>
          <p:cNvSpPr txBox="1"/>
          <p:nvPr/>
        </p:nvSpPr>
        <p:spPr>
          <a:xfrm>
            <a:off x="10725150" y="2139950"/>
            <a:ext cx="1358900" cy="4247317"/>
          </a:xfrm>
          <a:prstGeom prst="rect">
            <a:avLst/>
          </a:prstGeom>
          <a:noFill/>
        </p:spPr>
        <p:txBody>
          <a:bodyPr wrap="square" rtlCol="0">
            <a:spAutoFit/>
          </a:bodyPr>
          <a:lstStyle/>
          <a:p>
            <a:r>
              <a:rPr lang="en-US" dirty="0"/>
              <a:t>Nanny C. Yerger, bequest $12K</a:t>
            </a:r>
          </a:p>
          <a:p>
            <a:r>
              <a:rPr lang="en-US" dirty="0"/>
              <a:t>Minnie Dameron, $14K</a:t>
            </a:r>
          </a:p>
          <a:p>
            <a:endParaRPr lang="en-US" dirty="0"/>
          </a:p>
          <a:p>
            <a:r>
              <a:rPr lang="en-US" dirty="0"/>
              <a:t>Divided books among children</a:t>
            </a:r>
          </a:p>
          <a:p>
            <a:endParaRPr lang="en-US" dirty="0"/>
          </a:p>
          <a:p>
            <a:r>
              <a:rPr lang="en-US" dirty="0"/>
              <a:t>Walking cane to Jr.</a:t>
            </a:r>
          </a:p>
        </p:txBody>
      </p:sp>
    </p:spTree>
    <p:extLst>
      <p:ext uri="{BB962C8B-B14F-4D97-AF65-F5344CB8AC3E}">
        <p14:creationId xmlns:p14="http://schemas.microsoft.com/office/powerpoint/2010/main" val="1443620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person walking down a dirt road&#10;&#10;Description automatically generated with low confidence">
            <a:extLst>
              <a:ext uri="{FF2B5EF4-FFF2-40B4-BE49-F238E27FC236}">
                <a16:creationId xmlns:a16="http://schemas.microsoft.com/office/drawing/2014/main" id="{BB758AEF-2C9E-436F-BC28-32AFD240E18B}"/>
              </a:ext>
            </a:extLst>
          </p:cNvPr>
          <p:cNvPicPr>
            <a:picLocks noChangeAspect="1"/>
          </p:cNvPicPr>
          <p:nvPr/>
        </p:nvPicPr>
        <p:blipFill rotWithShape="1">
          <a:blip r:embed="rId2"/>
          <a:srcRect b="443"/>
          <a:stretch/>
        </p:blipFill>
        <p:spPr>
          <a:xfrm>
            <a:off x="20" y="10"/>
            <a:ext cx="12191980" cy="6857990"/>
          </a:xfrm>
          <a:prstGeom prst="rect">
            <a:avLst/>
          </a:prstGeom>
        </p:spPr>
      </p:pic>
      <p:sp>
        <p:nvSpPr>
          <p:cNvPr id="9" name="Rectangle 8">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B063E70-7805-4CF0-BEC7-E72593896F6A}"/>
              </a:ext>
            </a:extLst>
          </p:cNvPr>
          <p:cNvSpPr>
            <a:spLocks noGrp="1"/>
          </p:cNvSpPr>
          <p:nvPr>
            <p:ph type="title"/>
          </p:nvPr>
        </p:nvSpPr>
        <p:spPr>
          <a:xfrm>
            <a:off x="523875" y="5317240"/>
            <a:ext cx="11210925" cy="744836"/>
          </a:xfrm>
        </p:spPr>
        <p:txBody>
          <a:bodyPr>
            <a:normAutofit/>
          </a:bodyPr>
          <a:lstStyle/>
          <a:p>
            <a:pPr algn="ctr"/>
            <a:r>
              <a:rPr lang="en-US" sz="2800" dirty="0">
                <a:solidFill>
                  <a:schemeClr val="tx1">
                    <a:lumMod val="85000"/>
                    <a:lumOff val="15000"/>
                  </a:schemeClr>
                </a:solidFill>
              </a:rPr>
              <a:t>James &amp; Arthur Meredith, </a:t>
            </a:r>
            <a:r>
              <a:rPr lang="en-US" sz="2800" dirty="0">
                <a:solidFill>
                  <a:srgbClr val="FF0000"/>
                </a:solidFill>
              </a:rPr>
              <a:t>2009</a:t>
            </a:r>
            <a:r>
              <a:rPr lang="en-US" sz="2800" dirty="0">
                <a:solidFill>
                  <a:schemeClr val="tx1">
                    <a:lumMod val="85000"/>
                    <a:lumOff val="15000"/>
                  </a:schemeClr>
                </a:solidFill>
              </a:rPr>
              <a:t>, </a:t>
            </a:r>
            <a:r>
              <a:rPr lang="en-US" sz="2800" dirty="0">
                <a:solidFill>
                  <a:srgbClr val="FF0000"/>
                </a:solidFill>
              </a:rPr>
              <a:t>Walk for the poor </a:t>
            </a:r>
            <a:r>
              <a:rPr lang="en-US" sz="2800" dirty="0">
                <a:solidFill>
                  <a:schemeClr val="tx1">
                    <a:lumMod val="85000"/>
                    <a:lumOff val="15000"/>
                  </a:schemeClr>
                </a:solidFill>
              </a:rPr>
              <a:t>– Tutwiler, MS</a:t>
            </a:r>
          </a:p>
        </p:txBody>
      </p:sp>
      <p:cxnSp>
        <p:nvCxnSpPr>
          <p:cNvPr id="11" name="Straight Connector 10">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96016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174977-C433-404E-B2F7-97CBA407CB23}"/>
              </a:ext>
            </a:extLst>
          </p:cNvPr>
          <p:cNvSpPr>
            <a:spLocks noGrp="1"/>
          </p:cNvSpPr>
          <p:nvPr>
            <p:ph type="title"/>
          </p:nvPr>
        </p:nvSpPr>
        <p:spPr>
          <a:xfrm>
            <a:off x="838199" y="365125"/>
            <a:ext cx="10802471" cy="5995334"/>
          </a:xfrm>
        </p:spPr>
        <p:txBody>
          <a:bodyPr>
            <a:normAutofit fontScale="90000"/>
          </a:bodyPr>
          <a:lstStyle/>
          <a:p>
            <a:r>
              <a:rPr lang="en-US" sz="3000" dirty="0"/>
              <a:t>Wirt Adams Yerger, 1930, Chairman, MS Republican Party, Ross &amp; Yerger Insurance, </a:t>
            </a:r>
            <a:r>
              <a:rPr lang="en-US" sz="3000" b="1" dirty="0">
                <a:solidFill>
                  <a:srgbClr val="FF0000"/>
                </a:solidFill>
              </a:rPr>
              <a:t>Memoir</a:t>
            </a:r>
            <a:r>
              <a:rPr lang="en-US" sz="3000" dirty="0"/>
              <a:t>, </a:t>
            </a:r>
            <a:r>
              <a:rPr lang="en-US" sz="3000" b="0" i="1" dirty="0">
                <a:solidFill>
                  <a:srgbClr val="252525"/>
                </a:solidFill>
                <a:effectLst/>
              </a:rPr>
              <a:t>A Courageous Cause: A Personal Story of Modern Republicanism's Birth from 1956 to 1966 in Mississippi</a:t>
            </a:r>
            <a:r>
              <a:rPr lang="en-US" sz="3000" b="0" i="0" dirty="0">
                <a:solidFill>
                  <a:srgbClr val="252525"/>
                </a:solidFill>
                <a:effectLst/>
              </a:rPr>
              <a:t>.</a:t>
            </a:r>
            <a:br>
              <a:rPr lang="en-US" sz="3000" b="0" i="0" dirty="0">
                <a:solidFill>
                  <a:srgbClr val="252525"/>
                </a:solidFill>
                <a:effectLst/>
              </a:rPr>
            </a:br>
            <a:br>
              <a:rPr lang="en-US" sz="3000" b="0" i="0" dirty="0">
                <a:solidFill>
                  <a:srgbClr val="252525"/>
                </a:solidFill>
                <a:effectLst/>
              </a:rPr>
            </a:br>
            <a:r>
              <a:rPr lang="en-US" sz="3000" dirty="0"/>
              <a:t>Hinds County Circuit Judge </a:t>
            </a:r>
            <a:br>
              <a:rPr lang="en-US" sz="3000" dirty="0"/>
            </a:br>
            <a:r>
              <a:rPr lang="en-US" sz="3000" dirty="0"/>
              <a:t>Swan Yerger, 1932-</a:t>
            </a:r>
            <a:br>
              <a:rPr lang="en-US" sz="3000" dirty="0"/>
            </a:br>
            <a:br>
              <a:rPr lang="en-US" sz="3000" dirty="0"/>
            </a:br>
            <a:br>
              <a:rPr lang="en-US" sz="3000" dirty="0"/>
            </a:br>
            <a:br>
              <a:rPr lang="en-US" sz="3000" dirty="0"/>
            </a:br>
            <a:br>
              <a:rPr lang="en-US" sz="3000" dirty="0"/>
            </a:br>
            <a:br>
              <a:rPr lang="en-US" sz="3000" dirty="0"/>
            </a:br>
            <a:br>
              <a:rPr lang="en-US" sz="3000" dirty="0"/>
            </a:br>
            <a:br>
              <a:rPr lang="en-US" sz="3000" dirty="0"/>
            </a:br>
            <a:endParaRPr lang="en-US" sz="3000" dirty="0"/>
          </a:p>
        </p:txBody>
      </p:sp>
      <p:pic>
        <p:nvPicPr>
          <p:cNvPr id="4" name="Picture 3">
            <a:extLst>
              <a:ext uri="{FF2B5EF4-FFF2-40B4-BE49-F238E27FC236}">
                <a16:creationId xmlns:a16="http://schemas.microsoft.com/office/drawing/2014/main" id="{95F02BB2-EF5E-4396-B802-92FBF312D406}"/>
              </a:ext>
            </a:extLst>
          </p:cNvPr>
          <p:cNvPicPr>
            <a:picLocks noChangeAspect="1"/>
          </p:cNvPicPr>
          <p:nvPr/>
        </p:nvPicPr>
        <p:blipFill rotWithShape="1">
          <a:blip r:embed="rId2"/>
          <a:srcRect l="26600" b="21142"/>
          <a:stretch/>
        </p:blipFill>
        <p:spPr>
          <a:xfrm>
            <a:off x="5257801" y="2178424"/>
            <a:ext cx="3191436" cy="4182035"/>
          </a:xfrm>
          <a:prstGeom prst="rect">
            <a:avLst/>
          </a:prstGeom>
        </p:spPr>
      </p:pic>
      <p:pic>
        <p:nvPicPr>
          <p:cNvPr id="6" name="Picture 5" descr="A close-up of a plaque&#10;&#10;Description automatically generated with medium confidence">
            <a:extLst>
              <a:ext uri="{FF2B5EF4-FFF2-40B4-BE49-F238E27FC236}">
                <a16:creationId xmlns:a16="http://schemas.microsoft.com/office/drawing/2014/main" id="{9BA182FA-2C0D-491B-B218-5AB3D8FFF9BB}"/>
              </a:ext>
            </a:extLst>
          </p:cNvPr>
          <p:cNvPicPr>
            <a:picLocks noChangeAspect="1"/>
          </p:cNvPicPr>
          <p:nvPr/>
        </p:nvPicPr>
        <p:blipFill rotWithShape="1">
          <a:blip r:embed="rId3"/>
          <a:srcRect l="15746" t="13707" r="15876" b="8154"/>
          <a:stretch/>
        </p:blipFill>
        <p:spPr>
          <a:xfrm>
            <a:off x="8449236" y="2178424"/>
            <a:ext cx="3191435" cy="4182035"/>
          </a:xfrm>
          <a:prstGeom prst="rect">
            <a:avLst/>
          </a:prstGeom>
        </p:spPr>
      </p:pic>
      <p:sp>
        <p:nvSpPr>
          <p:cNvPr id="3" name="TextBox 2">
            <a:extLst>
              <a:ext uri="{FF2B5EF4-FFF2-40B4-BE49-F238E27FC236}">
                <a16:creationId xmlns:a16="http://schemas.microsoft.com/office/drawing/2014/main" id="{4DEC03AD-60F3-4D5D-BAC1-DFB59FA010A9}"/>
              </a:ext>
            </a:extLst>
          </p:cNvPr>
          <p:cNvSpPr txBox="1"/>
          <p:nvPr/>
        </p:nvSpPr>
        <p:spPr>
          <a:xfrm>
            <a:off x="838199" y="3429000"/>
            <a:ext cx="3704303" cy="1477328"/>
          </a:xfrm>
          <a:prstGeom prst="rect">
            <a:avLst/>
          </a:prstGeom>
          <a:noFill/>
        </p:spPr>
        <p:txBody>
          <a:bodyPr wrap="square" rtlCol="0">
            <a:spAutoFit/>
          </a:bodyPr>
          <a:lstStyle/>
          <a:p>
            <a:pPr algn="ctr"/>
            <a:r>
              <a:rPr lang="en-US" dirty="0"/>
              <a:t>Maj. Robert B. Campbell, right</a:t>
            </a:r>
          </a:p>
          <a:p>
            <a:pPr algn="ctr"/>
            <a:r>
              <a:rPr lang="en-US" dirty="0"/>
              <a:t>1832 -1863, age 31</a:t>
            </a:r>
          </a:p>
          <a:p>
            <a:pPr algn="ctr"/>
            <a:r>
              <a:rPr lang="en-US" dirty="0"/>
              <a:t>Killed July 1, 1863 </a:t>
            </a:r>
          </a:p>
          <a:p>
            <a:pPr algn="ctr"/>
            <a:r>
              <a:rPr lang="en-US" dirty="0"/>
              <a:t>Siege of Vicksburg, MS</a:t>
            </a:r>
          </a:p>
          <a:p>
            <a:pPr algn="ctr"/>
            <a:r>
              <a:rPr lang="en-US" dirty="0"/>
              <a:t>Memorized at the Smithsonian</a:t>
            </a:r>
          </a:p>
        </p:txBody>
      </p:sp>
    </p:spTree>
    <p:extLst>
      <p:ext uri="{BB962C8B-B14F-4D97-AF65-F5344CB8AC3E}">
        <p14:creationId xmlns:p14="http://schemas.microsoft.com/office/powerpoint/2010/main" val="33964920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56485E-2160-4B41-B808-4E2ECE874BA5}"/>
              </a:ext>
            </a:extLst>
          </p:cNvPr>
          <p:cNvSpPr>
            <a:spLocks noGrp="1"/>
          </p:cNvSpPr>
          <p:nvPr>
            <p:ph type="title"/>
          </p:nvPr>
        </p:nvSpPr>
        <p:spPr>
          <a:xfrm>
            <a:off x="838200" y="365125"/>
            <a:ext cx="10515600" cy="5995334"/>
          </a:xfrm>
        </p:spPr>
        <p:txBody>
          <a:bodyPr>
            <a:normAutofit fontScale="90000"/>
          </a:bodyPr>
          <a:lstStyle/>
          <a:p>
            <a:r>
              <a:rPr lang="en-US" dirty="0"/>
              <a:t>Children of Ned and Francis</a:t>
            </a:r>
            <a:br>
              <a:rPr lang="en-US" dirty="0"/>
            </a:br>
            <a:r>
              <a:rPr lang="en-US" sz="3900" dirty="0"/>
              <a:t>Alberta Meredith Estes, 1887, </a:t>
            </a:r>
            <a:r>
              <a:rPr lang="en-US" sz="3900" b="1" dirty="0">
                <a:solidFill>
                  <a:srgbClr val="00B050"/>
                </a:solidFill>
              </a:rPr>
              <a:t>40 acres</a:t>
            </a:r>
            <a:br>
              <a:rPr lang="en-US" sz="3900" dirty="0"/>
            </a:br>
            <a:r>
              <a:rPr lang="en-US" sz="3900" dirty="0"/>
              <a:t>Lee Roy Meredith, 1886, land, Attala Co.</a:t>
            </a:r>
            <a:br>
              <a:rPr lang="en-US" sz="3900" dirty="0"/>
            </a:br>
            <a:r>
              <a:rPr lang="en-US" sz="3900" dirty="0"/>
              <a:t>Moses Arthur (Cap) Meredith, 1891, </a:t>
            </a:r>
            <a:r>
              <a:rPr lang="en-US" sz="3900" b="1" dirty="0">
                <a:solidFill>
                  <a:srgbClr val="00B050"/>
                </a:solidFill>
              </a:rPr>
              <a:t>84 acres </a:t>
            </a:r>
            <a:br>
              <a:rPr lang="en-US" sz="3900" dirty="0"/>
            </a:br>
            <a:r>
              <a:rPr lang="en-US" sz="3900" dirty="0"/>
              <a:t>Eddie Meredith, 1893</a:t>
            </a:r>
            <a:br>
              <a:rPr lang="en-US" sz="3900" dirty="0"/>
            </a:br>
            <a:r>
              <a:rPr lang="en-US" sz="3900" dirty="0"/>
              <a:t>Jessie Meredith, 1895, home, Kosciusko, MS</a:t>
            </a:r>
            <a:br>
              <a:rPr lang="en-US" sz="3900" dirty="0"/>
            </a:br>
            <a:r>
              <a:rPr lang="en-US" sz="3900" dirty="0"/>
              <a:t>Willie Lou Meredith, </a:t>
            </a:r>
            <a:br>
              <a:rPr lang="en-US" sz="3900" dirty="0"/>
            </a:br>
            <a:r>
              <a:rPr lang="en-US" sz="3900" dirty="0"/>
              <a:t>Eugene (Plunder) Meredith</a:t>
            </a:r>
            <a:br>
              <a:rPr lang="en-US" sz="3900" dirty="0"/>
            </a:br>
            <a:r>
              <a:rPr lang="en-US" sz="3900" dirty="0"/>
              <a:t>Elyses (Plain) Meredith</a:t>
            </a:r>
            <a:br>
              <a:rPr lang="en-US" sz="3900" dirty="0"/>
            </a:br>
            <a:r>
              <a:rPr lang="en-US" sz="3900" dirty="0"/>
              <a:t>Clifton (Cliff) Meredith, 1902, St. Petersburg, FL</a:t>
            </a:r>
            <a:br>
              <a:rPr lang="en-US" dirty="0"/>
            </a:br>
            <a:endParaRPr lang="en-US" dirty="0"/>
          </a:p>
        </p:txBody>
      </p:sp>
    </p:spTree>
    <p:extLst>
      <p:ext uri="{BB962C8B-B14F-4D97-AF65-F5344CB8AC3E}">
        <p14:creationId xmlns:p14="http://schemas.microsoft.com/office/powerpoint/2010/main" val="2772023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851E8F-0E61-45B0-938F-255B8C5CFC60}"/>
              </a:ext>
            </a:extLst>
          </p:cNvPr>
          <p:cNvSpPr>
            <a:spLocks noGrp="1"/>
          </p:cNvSpPr>
          <p:nvPr>
            <p:ph type="title"/>
          </p:nvPr>
        </p:nvSpPr>
        <p:spPr>
          <a:xfrm>
            <a:off x="430305" y="365125"/>
            <a:ext cx="11268635" cy="5941546"/>
          </a:xfrm>
        </p:spPr>
        <p:txBody>
          <a:bodyPr>
            <a:normAutofit fontScale="90000"/>
          </a:bodyPr>
          <a:lstStyle/>
          <a:p>
            <a:r>
              <a:rPr lang="en-US" b="1" dirty="0"/>
              <a:t>Cap’s children: land/occupations</a:t>
            </a:r>
            <a:br>
              <a:rPr lang="en-US" dirty="0"/>
            </a:br>
            <a:br>
              <a:rPr lang="en-US" dirty="0"/>
            </a:br>
            <a:r>
              <a:rPr lang="en-US" sz="3200" dirty="0"/>
              <a:t>Emmitt Meredith, 1916, </a:t>
            </a:r>
            <a:r>
              <a:rPr lang="en-US" sz="3200" b="1" u="sng" dirty="0"/>
              <a:t>home</a:t>
            </a:r>
            <a:r>
              <a:rPr lang="en-US" sz="3200" dirty="0"/>
              <a:t>, Detroit, Street Car operator</a:t>
            </a:r>
            <a:br>
              <a:rPr lang="en-US" sz="3200" dirty="0"/>
            </a:br>
            <a:r>
              <a:rPr lang="en-US" sz="3200" dirty="0"/>
              <a:t>Lee Roy Meredith, 1917, </a:t>
            </a:r>
            <a:r>
              <a:rPr lang="en-US" sz="3200" b="1" u="sng" dirty="0"/>
              <a:t>home</a:t>
            </a:r>
            <a:r>
              <a:rPr lang="en-US" sz="3200" dirty="0"/>
              <a:t>, Kansas, Army Corp, 1940</a:t>
            </a:r>
            <a:br>
              <a:rPr lang="en-US" sz="3200" dirty="0"/>
            </a:br>
            <a:r>
              <a:rPr lang="en-US" sz="3200" dirty="0"/>
              <a:t>Delma Meredith Leake, 1920, </a:t>
            </a:r>
            <a:r>
              <a:rPr lang="en-US" sz="3200" b="1" u="sng" dirty="0"/>
              <a:t>home</a:t>
            </a:r>
            <a:r>
              <a:rPr lang="en-US" sz="3200" dirty="0"/>
              <a:t>, Detroit</a:t>
            </a:r>
            <a:br>
              <a:rPr lang="en-US" sz="3200" dirty="0"/>
            </a:br>
            <a:r>
              <a:rPr lang="en-US" sz="3200" dirty="0"/>
              <a:t>Thelma Meredith Franklin, 1922, </a:t>
            </a:r>
            <a:r>
              <a:rPr lang="en-US" sz="3200" b="1" u="sng" dirty="0"/>
              <a:t>home</a:t>
            </a:r>
            <a:r>
              <a:rPr lang="en-US" sz="3200" dirty="0"/>
              <a:t>, Detroit</a:t>
            </a:r>
            <a:br>
              <a:rPr lang="en-US" sz="3200" dirty="0"/>
            </a:br>
            <a:r>
              <a:rPr lang="en-US" sz="3200" dirty="0"/>
              <a:t>Miriam Meredith Griffin, 1926, </a:t>
            </a:r>
            <a:r>
              <a:rPr lang="en-US" sz="3200" b="1" u="sng" dirty="0"/>
              <a:t>home</a:t>
            </a:r>
            <a:r>
              <a:rPr lang="en-US" sz="3200" dirty="0"/>
              <a:t>, St. Petersburg, Teacher, MA</a:t>
            </a:r>
            <a:br>
              <a:rPr lang="en-US" sz="3200" dirty="0"/>
            </a:br>
            <a:r>
              <a:rPr lang="en-US" sz="3200" dirty="0"/>
              <a:t>J.H. James Howard Meredith, 1933, purchased, 84 + 40 + 3 = </a:t>
            </a:r>
            <a:r>
              <a:rPr lang="en-US" sz="3200" b="1" dirty="0">
                <a:solidFill>
                  <a:srgbClr val="00B050"/>
                </a:solidFill>
              </a:rPr>
              <a:t>127</a:t>
            </a:r>
            <a:r>
              <a:rPr lang="en-US" sz="3200" dirty="0"/>
              <a:t> father and Aunt Alberta’s </a:t>
            </a:r>
            <a:r>
              <a:rPr lang="en-US" sz="3200" b="1" u="sng" dirty="0"/>
              <a:t>land</a:t>
            </a:r>
            <a:r>
              <a:rPr lang="en-US" sz="3200" dirty="0"/>
              <a:t>, Airforce, </a:t>
            </a:r>
            <a:r>
              <a:rPr lang="en-US" sz="3200" i="1" dirty="0"/>
              <a:t>Taxi Co. Tree farmer</a:t>
            </a:r>
            <a:br>
              <a:rPr lang="en-US" sz="3200" dirty="0"/>
            </a:br>
            <a:r>
              <a:rPr lang="en-US" sz="3200" dirty="0"/>
              <a:t>Everett Meredith 1936,</a:t>
            </a:r>
            <a:r>
              <a:rPr lang="en-US" sz="3200" b="1" dirty="0"/>
              <a:t> </a:t>
            </a:r>
            <a:r>
              <a:rPr lang="en-US" sz="3200" b="1" u="sng" dirty="0">
                <a:solidFill>
                  <a:srgbClr val="00B050"/>
                </a:solidFill>
              </a:rPr>
              <a:t>land</a:t>
            </a:r>
            <a:r>
              <a:rPr lang="en-US" sz="3200" dirty="0"/>
              <a:t>, Attala Co., </a:t>
            </a:r>
            <a:r>
              <a:rPr lang="en-US" sz="3200" b="1" u="sng" dirty="0"/>
              <a:t>home</a:t>
            </a:r>
            <a:r>
              <a:rPr lang="en-US" sz="3200" dirty="0"/>
              <a:t>, FL &amp; GA, Airforce</a:t>
            </a:r>
            <a:br>
              <a:rPr lang="en-US" sz="3200" dirty="0"/>
            </a:br>
            <a:r>
              <a:rPr lang="en-US" sz="3200" dirty="0"/>
              <a:t>Hazel Janell Meredith (Coleman Hall), 1939, </a:t>
            </a:r>
            <a:r>
              <a:rPr lang="en-US" sz="3200" b="1" dirty="0">
                <a:solidFill>
                  <a:srgbClr val="00B050"/>
                </a:solidFill>
              </a:rPr>
              <a:t>40 acres</a:t>
            </a:r>
            <a:r>
              <a:rPr lang="en-US" sz="3200" dirty="0"/>
              <a:t>, </a:t>
            </a:r>
            <a:r>
              <a:rPr lang="en-US" sz="3200" u="sng" dirty="0"/>
              <a:t>home</a:t>
            </a:r>
            <a:r>
              <a:rPr lang="en-US" sz="3200" dirty="0"/>
              <a:t>, MS</a:t>
            </a:r>
            <a:br>
              <a:rPr lang="en-US" sz="3200" dirty="0"/>
            </a:br>
            <a:r>
              <a:rPr lang="en-US" sz="3200" dirty="0"/>
              <a:t>Claudell Arthur Meredith, 1942, Airforce, </a:t>
            </a:r>
            <a:r>
              <a:rPr lang="en-US" sz="3200" b="1" u="sng" dirty="0"/>
              <a:t>home</a:t>
            </a:r>
            <a:r>
              <a:rPr lang="en-US" sz="3200" dirty="0"/>
              <a:t>, MS</a:t>
            </a:r>
            <a:br>
              <a:rPr lang="en-US" sz="3200" dirty="0"/>
            </a:br>
            <a:r>
              <a:rPr lang="en-US" sz="3200" dirty="0"/>
              <a:t>Willie Lou, 1945-1968, died age 23</a:t>
            </a:r>
            <a:br>
              <a:rPr lang="en-US" sz="3500" dirty="0"/>
            </a:br>
            <a:endParaRPr lang="en-US" sz="3500" dirty="0"/>
          </a:p>
        </p:txBody>
      </p:sp>
    </p:spTree>
    <p:extLst>
      <p:ext uri="{BB962C8B-B14F-4D97-AF65-F5344CB8AC3E}">
        <p14:creationId xmlns:p14="http://schemas.microsoft.com/office/powerpoint/2010/main" val="28793877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6A82E1-9895-4510-A47A-FACF64FA367D}"/>
              </a:ext>
            </a:extLst>
          </p:cNvPr>
          <p:cNvSpPr>
            <a:spLocks noGrp="1"/>
          </p:cNvSpPr>
          <p:nvPr>
            <p:ph type="title"/>
          </p:nvPr>
        </p:nvSpPr>
        <p:spPr>
          <a:xfrm>
            <a:off x="664906" y="845573"/>
            <a:ext cx="10494707" cy="5603929"/>
          </a:xfrm>
        </p:spPr>
        <p:txBody>
          <a:bodyPr>
            <a:normAutofit fontScale="90000"/>
          </a:bodyPr>
          <a:lstStyle/>
          <a:p>
            <a:r>
              <a:rPr lang="en-US" sz="5600" b="1" dirty="0"/>
              <a:t>Black millennials </a:t>
            </a:r>
            <a:r>
              <a:rPr lang="en-US" sz="5600" dirty="0"/>
              <a:t>(</a:t>
            </a:r>
            <a:r>
              <a:rPr lang="en-US" sz="5600" b="1" dirty="0"/>
              <a:t>ages 21-36</a:t>
            </a:r>
            <a:r>
              <a:rPr lang="en-US" sz="5600" dirty="0"/>
              <a:t>) homeownership rates are trending downward @ just </a:t>
            </a:r>
            <a:r>
              <a:rPr lang="en-US" sz="5600" b="1" dirty="0"/>
              <a:t>16% </a:t>
            </a:r>
            <a:r>
              <a:rPr lang="en-US" sz="5600" dirty="0"/>
              <a:t>in 2017. </a:t>
            </a:r>
            <a:br>
              <a:rPr lang="en-US" sz="4800" dirty="0"/>
            </a:br>
            <a:br>
              <a:rPr lang="en-US" sz="4800" dirty="0"/>
            </a:br>
            <a:r>
              <a:rPr lang="en-US" sz="4800" dirty="0"/>
              <a:t>The Black-White homeownership gap exceeds that of every previous generation of Americans since WWII.</a:t>
            </a:r>
            <a:br>
              <a:rPr lang="en-US" sz="4800" dirty="0"/>
            </a:br>
            <a:br>
              <a:rPr lang="en-US" sz="800" dirty="0"/>
            </a:br>
            <a:br>
              <a:rPr lang="en-US" sz="800" dirty="0"/>
            </a:br>
            <a:r>
              <a:rPr lang="en-US" sz="2700" b="1" dirty="0">
                <a:solidFill>
                  <a:srgbClr val="00B050"/>
                </a:solidFill>
              </a:rPr>
              <a:t>Land and or home ownership are usually a family’s greatest asset and the beginning of wealth creation.</a:t>
            </a:r>
            <a:endParaRPr lang="en-US" b="1" dirty="0">
              <a:solidFill>
                <a:srgbClr val="00B050"/>
              </a:solidFill>
            </a:endParaRPr>
          </a:p>
        </p:txBody>
      </p:sp>
    </p:spTree>
    <p:extLst>
      <p:ext uri="{BB962C8B-B14F-4D97-AF65-F5344CB8AC3E}">
        <p14:creationId xmlns:p14="http://schemas.microsoft.com/office/powerpoint/2010/main" val="34487701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3554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Chart, bar chart&#10;&#10;Description automatically generated">
            <a:extLst>
              <a:ext uri="{FF2B5EF4-FFF2-40B4-BE49-F238E27FC236}">
                <a16:creationId xmlns:a16="http://schemas.microsoft.com/office/drawing/2014/main" id="{020E10EA-2E44-4338-A498-064DF2D4AE60}"/>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1907457" y="1347019"/>
            <a:ext cx="8715033" cy="4867514"/>
          </a:xfrm>
          <a:prstGeom prst="rect">
            <a:avLst/>
          </a:prstGeom>
        </p:spPr>
      </p:pic>
      <p:sp>
        <p:nvSpPr>
          <p:cNvPr id="4" name="TextBox 3">
            <a:extLst>
              <a:ext uri="{FF2B5EF4-FFF2-40B4-BE49-F238E27FC236}">
                <a16:creationId xmlns:a16="http://schemas.microsoft.com/office/drawing/2014/main" id="{83C84A62-B6E2-40B3-A8C5-7E56F1E77E47}"/>
              </a:ext>
            </a:extLst>
          </p:cNvPr>
          <p:cNvSpPr txBox="1"/>
          <p:nvPr/>
        </p:nvSpPr>
        <p:spPr>
          <a:xfrm>
            <a:off x="477012" y="639097"/>
            <a:ext cx="11237976" cy="523220"/>
          </a:xfrm>
          <a:prstGeom prst="rect">
            <a:avLst/>
          </a:prstGeom>
          <a:noFill/>
        </p:spPr>
        <p:txBody>
          <a:bodyPr wrap="square" rtlCol="0">
            <a:spAutoFit/>
          </a:bodyPr>
          <a:lstStyle/>
          <a:p>
            <a:pPr algn="ctr"/>
            <a:r>
              <a:rPr lang="en-US" sz="2800" b="1" i="0" kern="1200" dirty="0">
                <a:solidFill>
                  <a:srgbClr val="00B050"/>
                </a:solidFill>
                <a:effectLst/>
                <a:latin typeface="+mj-lt"/>
                <a:ea typeface="+mj-ea"/>
                <a:cs typeface="+mj-cs"/>
              </a:rPr>
              <a:t>Prosperity and wealth creation is the American Dream</a:t>
            </a:r>
            <a:endParaRPr lang="en-US" sz="2800" dirty="0"/>
          </a:p>
        </p:txBody>
      </p:sp>
    </p:spTree>
    <p:extLst>
      <p:ext uri="{BB962C8B-B14F-4D97-AF65-F5344CB8AC3E}">
        <p14:creationId xmlns:p14="http://schemas.microsoft.com/office/powerpoint/2010/main" val="3871880530"/>
      </p:ext>
    </p:extLst>
  </p:cSld>
  <p:clrMapOvr>
    <a:masterClrMapping/>
  </p:clrMapOvr>
</p:sld>
</file>

<file path=ppt/theme/theme1.xml><?xml version="1.0" encoding="utf-8"?>
<a:theme xmlns:a="http://schemas.openxmlformats.org/drawingml/2006/main" name="Office Theme">
  <a:themeElements>
    <a:clrScheme name="Custom 235">
      <a:dk1>
        <a:sysClr val="windowText" lastClr="000000"/>
      </a:dk1>
      <a:lt1>
        <a:sysClr val="window" lastClr="FFFFFF"/>
      </a:lt1>
      <a:dk2>
        <a:srgbClr val="44546A"/>
      </a:dk2>
      <a:lt2>
        <a:srgbClr val="FAF6F5"/>
      </a:lt2>
      <a:accent1>
        <a:srgbClr val="72D5E3"/>
      </a:accent1>
      <a:accent2>
        <a:srgbClr val="EECCAC"/>
      </a:accent2>
      <a:accent3>
        <a:srgbClr val="EC7276"/>
      </a:accent3>
      <a:accent4>
        <a:srgbClr val="ABE373"/>
      </a:accent4>
      <a:accent5>
        <a:srgbClr val="FF9B5D"/>
      </a:accent5>
      <a:accent6>
        <a:srgbClr val="77A4E7"/>
      </a:accent6>
      <a:hlink>
        <a:srgbClr val="72D5E3"/>
      </a:hlink>
      <a:folHlink>
        <a:srgbClr val="72D5E3"/>
      </a:folHlink>
    </a:clrScheme>
    <a:fontScheme name="Georgia">
      <a:majorFont>
        <a:latin typeface="Georgia" panose="020405020504050203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panose="020405020504050203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imeline from Smartart_04_SB -v2" id="{E210AA80-CABA-4880-AC37-1F4E50404E3B}" vid="{756AB075-42DF-4665-8663-FAF16AD1E4C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291512c1ee715ab617f4c07df79fc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8256c27c40ca5c40ce1cf6c44f0205df"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2E2710F-C3EF-4E8A-B5E7-534C1A52C80E}">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FD51B915-B752-4B7C-BA7F-CCFB347FFED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2B28B7D-B36D-4BFF-B46F-FA322EDA055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tf34333053_win32</Template>
  <TotalTime>0</TotalTime>
  <Words>1564</Words>
  <Application>Microsoft Office PowerPoint</Application>
  <PresentationFormat>Widescreen</PresentationFormat>
  <Paragraphs>111</Paragraphs>
  <Slides>31</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31</vt:i4>
      </vt:variant>
    </vt:vector>
  </HeadingPairs>
  <TitlesOfParts>
    <vt:vector size="41" baseType="lpstr">
      <vt:lpstr>Meiryo</vt:lpstr>
      <vt:lpstr>Abadi</vt:lpstr>
      <vt:lpstr>Amasis MT Pro</vt:lpstr>
      <vt:lpstr>Arial</vt:lpstr>
      <vt:lpstr>Calibri</vt:lpstr>
      <vt:lpstr>Georgia</vt:lpstr>
      <vt:lpstr>Mercury SSm A</vt:lpstr>
      <vt:lpstr>Roboto</vt:lpstr>
      <vt:lpstr>Source Sans Pro</vt:lpstr>
      <vt:lpstr>Office Theme</vt:lpstr>
      <vt:lpstr>Josiah Abigail Patterson Campbell  Legacy of Slavery   A 10 minute Coming to the Table presentation 02.20.2022  By Meredith Coleman McGee, a Black great great-granddaughter Profession: Mississippi writer, author, poet, book collector, book publisher Ethnicity: African, Aztec, Choctaw, Cherokee, English, Scottish Irish </vt:lpstr>
      <vt:lpstr>FACTS:</vt:lpstr>
      <vt:lpstr>Milestones</vt:lpstr>
      <vt:lpstr>Legacy of Slavery – Land Grants = Welfare  Province of SC granted land under the Crown: Single man or woman 16 years + 100 acres. Married man or widow 100 acres + 50 acres for each child.  JAP’s Maternal Great Grandfather - Samuel Patterson, 1725, Dysart, Newry, County Down, Ireland. Died, age 66, Abbeville, SC 1791 –  350 acres  - 02.12.1773  Hillsborough, Township. Samuel had 6 slaves. Wife – Mary Margaret Carson, 1730 Newry, County Down, Ireland. Died, age 90, Abbeville Dist, SC.  Ship: FreeMason …   Church: Hopewell Church  </vt:lpstr>
      <vt:lpstr>PowerPoint Presentation</vt:lpstr>
      <vt:lpstr>The mass immigration of the Scot-Irish took place over a 58-year span between 1717 and 1775. “Great Migration” occurred in five “waves”. The first three waves established major settlements in the colonies. The first and second waves landed in Philadelphia and the Delaware River in Pennsylvania. The third wave of immigrants moved into Virginia and beyond.</vt:lpstr>
      <vt:lpstr>Irish immigrants arrived in America in droves 100,000s in 1718. mostly Scottish origin – promised cheap land &amp; a fresh start.   The American Dream </vt:lpstr>
      <vt:lpstr>  Ireland Catholics were socially marginalized by penal laws introduced in 1600s … strengthened Protestant grip on Ireland's economy. Penal laws - Catholics could not vote, hold office or send their children abroad to be educated in Catholicism.   Catholics were prohibited from willing their land to the eldest son, as Protestants did. Land was divided among all male heirs which reduced each heir's individual land ownership.  </vt:lpstr>
      <vt:lpstr>PowerPoint Presentation</vt:lpstr>
      <vt:lpstr>PowerPoint Presentation</vt:lpstr>
      <vt:lpstr>PowerPoint Presentation</vt:lpstr>
      <vt:lpstr>The Pen is mightier than the sword  DEFINITION proverb writing is more effective than military power or violence. </vt:lpstr>
      <vt:lpstr>PowerPoint Presentation</vt:lpstr>
      <vt:lpstr>               </vt:lpstr>
      <vt:lpstr>PowerPoint Presentation</vt:lpstr>
      <vt:lpstr>PowerPoint Presentation</vt:lpstr>
      <vt:lpstr>Francis Brown  1865 – 1905 daughter of  JAP Campbell  1830-1917 Millie Brown, slave </vt:lpstr>
      <vt:lpstr>PowerPoint Presentation</vt:lpstr>
      <vt:lpstr> Nannie Campbell Yerger, $$ social capital  Edward Yerger, 1862-1943, son of Capt. William Swan Yerger, 1831-1868, Yazoo City Plantation, Civil War hero, MS Senator, (1860 owned 120 slaves), Smithsonian  Nannie’s grandson, Hinds County Circuit Judge Judge Swan Yerger, retired 2006, age 89 now </vt:lpstr>
      <vt:lpstr>     JAP Campbell &amp; Eugenia Nash Campbell Children - Occupations: Josiah Abigail Patterson Campbell Jr., 1858-1905, Businesses  Harmon Publishing Company, printing business Large Plantation interest, Mississippi Delta, sharecroppers  Minnie Campbell Dameron, Leadership,  Daughters of the Confederacy  Nannie Campbell Yerger, Leadership, wife of Edward Yerger Daughters of the Confederacy     </vt:lpstr>
      <vt:lpstr>    </vt:lpstr>
      <vt:lpstr>PowerPoint Presentation</vt:lpstr>
      <vt:lpstr>PowerPoint Presentation</vt:lpstr>
      <vt:lpstr>PowerPoint Presentation</vt:lpstr>
      <vt:lpstr>PowerPoint Presentation</vt:lpstr>
      <vt:lpstr>James &amp; Arthur Meredith, 2009, Walk for the poor – Tutwiler, MS</vt:lpstr>
      <vt:lpstr>Wirt Adams Yerger, 1930, Chairman, MS Republican Party, Ross &amp; Yerger Insurance, Memoir, A Courageous Cause: A Personal Story of Modern Republicanism's Birth from 1956 to 1966 in Mississippi.  Hinds County Circuit Judge  Swan Yerger, 1932-        </vt:lpstr>
      <vt:lpstr>Children of Ned and Francis Alberta Meredith Estes, 1887, 40 acres Lee Roy Meredith, 1886, land, Attala Co. Moses Arthur (Cap) Meredith, 1891, 84 acres  Eddie Meredith, 1893 Jessie Meredith, 1895, home, Kosciusko, MS Willie Lou Meredith,  Eugene (Plunder) Meredith Elyses (Plain) Meredith Clifton (Cliff) Meredith, 1902, St. Petersburg, FL </vt:lpstr>
      <vt:lpstr>Cap’s children: land/occupations  Emmitt Meredith, 1916, home, Detroit, Street Car operator Lee Roy Meredith, 1917, home, Kansas, Army Corp, 1940 Delma Meredith Leake, 1920, home, Detroit Thelma Meredith Franklin, 1922, home, Detroit Miriam Meredith Griffin, 1926, home, St. Petersburg, Teacher, MA J.H. James Howard Meredith, 1933, purchased, 84 + 40 + 3 = 127 father and Aunt Alberta’s land, Airforce, Taxi Co. Tree farmer Everett Meredith 1936, land, Attala Co., home, FL &amp; GA, Airforce Hazel Janell Meredith (Coleman Hall), 1939, 40 acres, home, MS Claudell Arthur Meredith, 1942, Airforce, home, MS Willie Lou, 1945-1968, died age 23 </vt:lpstr>
      <vt:lpstr>Black millennials (ages 21-36) homeownership rates are trending downward @ just 16% in 2017.   The Black-White homeownership gap exceeds that of every previous generation of Americans since WWII.   Land and or home ownership are usually a family’s greatest asset and the beginning of wealth creation.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Meredith C McGee</dc:creator>
  <cp:keywords>JAP Campbell;Coming to the Table</cp:keywords>
  <cp:lastModifiedBy>Meredith C McGee</cp:lastModifiedBy>
  <cp:revision>55</cp:revision>
  <dcterms:created xsi:type="dcterms:W3CDTF">2021-12-16T04:57:45Z</dcterms:created>
  <dcterms:modified xsi:type="dcterms:W3CDTF">2022-02-20T20:03:42Z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